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68" r:id="rId6"/>
    <p:sldId id="269" r:id="rId7"/>
    <p:sldId id="271" r:id="rId8"/>
    <p:sldId id="270" r:id="rId9"/>
    <p:sldId id="278" r:id="rId10"/>
    <p:sldId id="261" r:id="rId11"/>
    <p:sldId id="265" r:id="rId12"/>
    <p:sldId id="262" r:id="rId13"/>
    <p:sldId id="263" r:id="rId14"/>
    <p:sldId id="266" r:id="rId15"/>
    <p:sldId id="273" r:id="rId16"/>
    <p:sldId id="274" r:id="rId17"/>
    <p:sldId id="275" r:id="rId18"/>
    <p:sldId id="276" r:id="rId19"/>
    <p:sldId id="277" r:id="rId20"/>
    <p:sldId id="279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400"/>
    <a:srgbClr val="E7E200"/>
    <a:srgbClr val="FFFF66"/>
    <a:srgbClr val="FFFF00"/>
    <a:srgbClr val="FFCC00"/>
    <a:srgbClr val="FF9900"/>
    <a:srgbClr val="CCFF66"/>
    <a:srgbClr val="E7FF01"/>
    <a:srgbClr val="E1E13F"/>
    <a:srgbClr val="E9F5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45000">
              <a:srgbClr val="FFCC00"/>
            </a:gs>
            <a:gs pos="58000">
              <a:srgbClr val="FAF400">
                <a:alpha val="93000"/>
              </a:srgbClr>
            </a:gs>
            <a:gs pos="100000">
              <a:srgbClr val="FFFF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D730-94AE-497F-B0B2-13BC596BE742}" type="datetimeFigureOut">
              <a:rPr lang="sl-SI" smtClean="0"/>
              <a:pPr/>
              <a:t>14.5.2012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5DFB5-6276-4C34-ADC0-BBDF6336E8A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500462"/>
          </a:xfrm>
        </p:spPr>
        <p:txBody>
          <a:bodyPr>
            <a:normAutofit fontScale="90000"/>
          </a:bodyPr>
          <a:lstStyle/>
          <a:p>
            <a:r>
              <a:rPr lang="sl-SI" sz="2100" dirty="0" smtClean="0"/>
              <a:t>UNIVERZA V LJUBLJANI</a:t>
            </a:r>
            <a:br>
              <a:rPr lang="sl-SI" sz="2100" dirty="0" smtClean="0"/>
            </a:br>
            <a:r>
              <a:rPr lang="sl-SI" sz="2100" dirty="0" smtClean="0"/>
              <a:t>FAKULTETA ZA GRADBENIŠTVO IN GEODEZIJO</a:t>
            </a:r>
            <a:r>
              <a:rPr lang="sl-SI" sz="5400" dirty="0" smtClean="0"/>
              <a:t/>
            </a:r>
            <a:br>
              <a:rPr lang="sl-SI" sz="5400" dirty="0" smtClean="0"/>
            </a:br>
            <a:r>
              <a:rPr lang="sl-SI" sz="5400" b="1" dirty="0" smtClean="0"/>
              <a:t/>
            </a:r>
            <a:br>
              <a:rPr lang="sl-SI" sz="5400" b="1" dirty="0" smtClean="0"/>
            </a:br>
            <a:r>
              <a:rPr lang="sl-SI" sz="5400" b="1" dirty="0" smtClean="0"/>
              <a:t/>
            </a:r>
            <a:br>
              <a:rPr lang="sl-SI" sz="5400" b="1" dirty="0" smtClean="0"/>
            </a:br>
            <a:r>
              <a:rPr lang="sl-SI" sz="5400" b="1" dirty="0" smtClean="0"/>
              <a:t>SONČNE URE</a:t>
            </a:r>
            <a:r>
              <a:rPr lang="sl-SI" sz="4800" b="1" dirty="0" smtClean="0"/>
              <a:t/>
            </a:r>
            <a:br>
              <a:rPr lang="sl-SI" sz="4800" b="1" dirty="0" smtClean="0"/>
            </a:br>
            <a:r>
              <a:rPr lang="sl-SI" sz="2800" b="1" dirty="0" smtClean="0"/>
              <a:t>Geodetska astronomija s satelitsko geodezijo</a:t>
            </a:r>
            <a:endParaRPr lang="sl-SI" sz="48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20717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sl-SI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Urška </a:t>
            </a:r>
            <a:r>
              <a:rPr lang="sl-SI" sz="2800" dirty="0" err="1" smtClean="0">
                <a:solidFill>
                  <a:schemeClr val="tx1"/>
                </a:solidFill>
              </a:rPr>
              <a:t>Drešček</a:t>
            </a:r>
            <a:endParaRPr lang="sl-SI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Samo </a:t>
            </a:r>
            <a:r>
              <a:rPr lang="sl-SI" sz="2800" dirty="0" err="1" smtClean="0">
                <a:solidFill>
                  <a:schemeClr val="tx1"/>
                </a:solidFill>
              </a:rPr>
              <a:t>Ozvaldič</a:t>
            </a:r>
            <a:endParaRPr lang="sl-SI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GEO UNI 4</a:t>
            </a: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28586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Vrste sončnih ur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Sončne ure ločimo glede na lego ravnine sončne ure.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Poznamo:</a:t>
            </a:r>
          </a:p>
          <a:p>
            <a:pPr marL="723900"/>
            <a:r>
              <a:rPr lang="sl-SI" dirty="0" smtClean="0"/>
              <a:t>ekvatorialno sončno uro,</a:t>
            </a:r>
          </a:p>
          <a:p>
            <a:pPr marL="723900"/>
            <a:r>
              <a:rPr lang="sl-SI" dirty="0" smtClean="0"/>
              <a:t>vodoravno sončno uro,</a:t>
            </a:r>
          </a:p>
          <a:p>
            <a:pPr marL="723900"/>
            <a:r>
              <a:rPr lang="sl-SI" dirty="0"/>
              <a:t>n</a:t>
            </a:r>
            <a:r>
              <a:rPr lang="sl-SI" dirty="0" smtClean="0"/>
              <a:t>avpično sončno uro.</a:t>
            </a: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4366" y="274638"/>
            <a:ext cx="8229600" cy="1143000"/>
          </a:xfrm>
        </p:spPr>
        <p:txBody>
          <a:bodyPr>
            <a:noAutofit/>
          </a:bodyPr>
          <a:lstStyle/>
          <a:p>
            <a:r>
              <a:rPr lang="sl-SI" b="1" dirty="0" smtClean="0"/>
              <a:t>Ekvatorialne sončne </a:t>
            </a:r>
            <a:br>
              <a:rPr lang="sl-SI" b="1" dirty="0" smtClean="0"/>
            </a:br>
            <a:r>
              <a:rPr lang="sl-SI" b="1" dirty="0" smtClean="0"/>
              <a:t>ure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Ravnina sončne ure je vzporedna z ravnino nebesnega ekvatorja.</a:t>
            </a:r>
          </a:p>
          <a:p>
            <a:pPr>
              <a:buNone/>
            </a:pPr>
            <a:r>
              <a:rPr lang="sl-SI" dirty="0" smtClean="0"/>
              <a:t>Pol ure Q sovpada z nebesnim polom P</a:t>
            </a:r>
            <a:r>
              <a:rPr lang="sl-SI" baseline="-25000" dirty="0" smtClean="0"/>
              <a:t>N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Razdelitev številčnice je enakomerna, ure so med seboj razmaknjene za 15°.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Slika 4" descr="Ekvatori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214818"/>
            <a:ext cx="1643074" cy="2276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Vodoravne sončne ure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Ravnina sončne ure je vodoravna.</a:t>
            </a:r>
          </a:p>
          <a:p>
            <a:pPr>
              <a:buNone/>
            </a:pPr>
            <a:r>
              <a:rPr lang="sl-SI" dirty="0" smtClean="0"/>
              <a:t>Pol sončne ure Q sovpada z zenitom.</a:t>
            </a:r>
          </a:p>
          <a:p>
            <a:pPr>
              <a:buNone/>
            </a:pPr>
            <a:r>
              <a:rPr lang="sl-SI" dirty="0" smtClean="0"/>
              <a:t>Deklinacija zenita je odvisna geografske širine kraja, kjer je ura </a:t>
            </a:r>
            <a:r>
              <a:rPr lang="sl-SI" dirty="0" smtClean="0"/>
              <a:t>postavljena, </a:t>
            </a:r>
            <a:r>
              <a:rPr lang="sl-SI" dirty="0" smtClean="0"/>
              <a:t>in </a:t>
            </a:r>
            <a:r>
              <a:rPr lang="sl-SI" dirty="0" smtClean="0"/>
              <a:t>vpliva tudi na razporeditev </a:t>
            </a:r>
            <a:r>
              <a:rPr lang="sl-SI" dirty="0" smtClean="0"/>
              <a:t>ur na številčnici. 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Slika 4" descr="Horizo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4427422"/>
            <a:ext cx="3143671" cy="2216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Navpične sončne ure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Ravnina sončne ure je navpična (npr. zelo pogosto na steni hiše).</a:t>
            </a:r>
          </a:p>
          <a:p>
            <a:pPr>
              <a:buNone/>
            </a:pPr>
            <a:r>
              <a:rPr lang="sl-SI" dirty="0" smtClean="0"/>
              <a:t>Pol sončne ure Q je v horizontu, njegova zenitna razdalja znaša 90°.</a:t>
            </a:r>
          </a:p>
          <a:p>
            <a:pPr>
              <a:buNone/>
            </a:pPr>
            <a:r>
              <a:rPr lang="sl-SI" dirty="0" smtClean="0"/>
              <a:t>Razporeditev ur na številčnici je odvisna od geografske širine kraja in azimuta pola sončne ure. 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Slika 4" descr="Vertikal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4929198"/>
            <a:ext cx="2427970" cy="1836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4000" b="1" dirty="0" smtClean="0"/>
              <a:t>Kako izdelati preprosto </a:t>
            </a:r>
            <a:br>
              <a:rPr lang="sl-SI" sz="4000" b="1" dirty="0" smtClean="0"/>
            </a:br>
            <a:r>
              <a:rPr lang="sl-SI" sz="4000" b="1" dirty="0" smtClean="0"/>
              <a:t>sončno uro?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332898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Kaj potrebujemo?</a:t>
            </a:r>
          </a:p>
          <a:p>
            <a:pPr marL="457200" indent="-285750">
              <a:buFontTx/>
              <a:buChar char="-"/>
            </a:pPr>
            <a:r>
              <a:rPr lang="sl-SI" dirty="0" smtClean="0"/>
              <a:t>Škarje,</a:t>
            </a:r>
            <a:endParaRPr lang="sl-SI" dirty="0" smtClean="0"/>
          </a:p>
          <a:p>
            <a:pPr marL="457200" indent="-285750">
              <a:buFontTx/>
              <a:buChar char="-"/>
            </a:pPr>
            <a:r>
              <a:rPr lang="sl-SI" dirty="0" smtClean="0"/>
              <a:t>l</a:t>
            </a:r>
            <a:r>
              <a:rPr lang="sl-SI" dirty="0" smtClean="0"/>
              <a:t>epilo,</a:t>
            </a:r>
            <a:endParaRPr lang="sl-SI" dirty="0" smtClean="0"/>
          </a:p>
          <a:p>
            <a:pPr marL="457200" indent="-285750">
              <a:buFontTx/>
              <a:buChar char="-"/>
            </a:pPr>
            <a:r>
              <a:rPr lang="sl-SI" dirty="0" smtClean="0"/>
              <a:t>ravnilo,</a:t>
            </a:r>
          </a:p>
          <a:p>
            <a:pPr marL="457200" indent="-285750">
              <a:buFontTx/>
              <a:buChar char="-"/>
            </a:pPr>
            <a:r>
              <a:rPr lang="sl-SI" dirty="0" smtClean="0"/>
              <a:t>kotomer,</a:t>
            </a:r>
            <a:endParaRPr lang="sl-SI" dirty="0" smtClean="0"/>
          </a:p>
          <a:p>
            <a:pPr marL="457200" indent="-285750">
              <a:buFontTx/>
              <a:buChar char="-"/>
            </a:pPr>
            <a:r>
              <a:rPr lang="sl-SI" dirty="0" smtClean="0"/>
              <a:t>svinčnik,</a:t>
            </a:r>
            <a:endParaRPr lang="sl-SI" dirty="0" smtClean="0"/>
          </a:p>
          <a:p>
            <a:pPr marL="457200" indent="-285750">
              <a:buFontTx/>
              <a:buChar char="-"/>
            </a:pPr>
            <a:r>
              <a:rPr lang="sl-SI" dirty="0" smtClean="0"/>
              <a:t>karton,</a:t>
            </a:r>
            <a:endParaRPr lang="sl-SI" dirty="0" smtClean="0"/>
          </a:p>
          <a:p>
            <a:pPr marL="457200" indent="-285750">
              <a:buFontTx/>
              <a:buChar char="-"/>
            </a:pPr>
            <a:r>
              <a:rPr lang="sl-SI" dirty="0" smtClean="0"/>
              <a:t>tanko </a:t>
            </a:r>
            <a:r>
              <a:rPr lang="sl-SI" dirty="0" smtClean="0"/>
              <a:t>palico.</a:t>
            </a:r>
            <a:endParaRPr lang="sl-SI" dirty="0"/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4572000" y="2780928"/>
            <a:ext cx="36724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Sončno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uro izdelamo v 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štirih 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korakih!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Kako izdelati preprosto </a:t>
            </a:r>
            <a:br>
              <a:rPr lang="sl-SI" b="1" dirty="0" smtClean="0"/>
            </a:br>
            <a:r>
              <a:rPr lang="sl-SI" b="1" dirty="0" smtClean="0"/>
              <a:t>sončno uro?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Ravna </a:t>
            </a:r>
            <a:r>
              <a:rPr lang="sl-SI" dirty="0" smtClean="0"/>
              <a:t>palica, </a:t>
            </a:r>
            <a:r>
              <a:rPr lang="sl-SI" dirty="0" smtClean="0"/>
              <a:t>dolžine 18 cm in debeline maksimalno 0,5 cm. Označimo jo na dolžini 12 cm.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endParaRPr lang="sl-SI" dirty="0"/>
          </a:p>
        </p:txBody>
      </p:sp>
      <p:pic>
        <p:nvPicPr>
          <p:cNvPr id="5" name="Slika 4" descr="1 faza.JPG"/>
          <p:cNvPicPr>
            <a:picLocks noChangeAspect="1"/>
          </p:cNvPicPr>
          <p:nvPr/>
        </p:nvPicPr>
        <p:blipFill>
          <a:blip r:embed="rId2" cstate="print"/>
          <a:srcRect r="72004" b="88542"/>
          <a:stretch>
            <a:fillRect/>
          </a:stretch>
        </p:blipFill>
        <p:spPr>
          <a:xfrm>
            <a:off x="2143108" y="3714752"/>
            <a:ext cx="4572032" cy="1796656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Kako izdelati preprosto </a:t>
            </a:r>
            <a:br>
              <a:rPr lang="sl-SI" b="1" dirty="0" smtClean="0"/>
            </a:br>
            <a:r>
              <a:rPr lang="sl-SI" b="1" dirty="0" smtClean="0"/>
              <a:t>sončno uro?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2. Iz kartona izrežemo polkrog, polmera 12,5 </a:t>
            </a:r>
            <a:r>
              <a:rPr lang="sl-SI" dirty="0" smtClean="0"/>
              <a:t>cm. Nato </a:t>
            </a:r>
            <a:r>
              <a:rPr lang="sl-SI" dirty="0" smtClean="0"/>
              <a:t>označimo središče in narišemo 5 </a:t>
            </a:r>
            <a:r>
              <a:rPr lang="sl-SI" dirty="0" smtClean="0"/>
              <a:t>črt, </a:t>
            </a:r>
            <a:r>
              <a:rPr lang="sl-SI" dirty="0" smtClean="0"/>
              <a:t>kot je razvidno iz skice. Kot med črtami je 30°.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Slika 4" descr="2 faza.JPG"/>
          <p:cNvPicPr>
            <a:picLocks noChangeAspect="1"/>
          </p:cNvPicPr>
          <p:nvPr/>
        </p:nvPicPr>
        <p:blipFill>
          <a:blip r:embed="rId3" cstate="print"/>
          <a:srcRect r="60002" b="75000"/>
          <a:stretch>
            <a:fillRect/>
          </a:stretch>
        </p:blipFill>
        <p:spPr>
          <a:xfrm>
            <a:off x="1857356" y="3343300"/>
            <a:ext cx="5261451" cy="3157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Kako izdelati preprosto </a:t>
            </a:r>
            <a:br>
              <a:rPr lang="sl-SI" b="1" dirty="0" smtClean="0"/>
            </a:br>
            <a:r>
              <a:rPr lang="sl-SI" b="1" dirty="0" smtClean="0"/>
              <a:t>sončno uro?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3. Podlago naredimo iz kartona ali lesa (20 cm x 10 cm), na kateri označimo dve točki v razdalji 17,3 cm.</a:t>
            </a:r>
          </a:p>
          <a:p>
            <a:pPr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Slika 4" descr="3 faza.JPG"/>
          <p:cNvPicPr>
            <a:picLocks noChangeAspect="1"/>
          </p:cNvPicPr>
          <p:nvPr/>
        </p:nvPicPr>
        <p:blipFill>
          <a:blip r:embed="rId3" cstate="print"/>
          <a:srcRect r="65003" b="84375"/>
          <a:stretch>
            <a:fillRect/>
          </a:stretch>
        </p:blipFill>
        <p:spPr>
          <a:xfrm>
            <a:off x="1714480" y="3571876"/>
            <a:ext cx="5666141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Kako izdelati preprosto </a:t>
            </a:r>
            <a:br>
              <a:rPr lang="sl-SI" b="1" dirty="0" smtClean="0"/>
            </a:br>
            <a:r>
              <a:rPr lang="sl-SI" b="1" dirty="0" smtClean="0"/>
              <a:t>sončno uro?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4. Prej naštete dele sestavimo </a:t>
            </a:r>
            <a:r>
              <a:rPr lang="sl-SI" dirty="0" smtClean="0"/>
              <a:t>skupaj, </a:t>
            </a:r>
            <a:r>
              <a:rPr lang="sl-SI" dirty="0" smtClean="0"/>
              <a:t>kot je prikazano na spodnji skici.</a:t>
            </a:r>
          </a:p>
          <a:p>
            <a:pPr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Slika 4" descr="4 faza.JPG"/>
          <p:cNvPicPr>
            <a:picLocks noChangeAspect="1"/>
          </p:cNvPicPr>
          <p:nvPr/>
        </p:nvPicPr>
        <p:blipFill>
          <a:blip r:embed="rId3" cstate="print"/>
          <a:srcRect r="53001" b="70833"/>
          <a:stretch>
            <a:fillRect/>
          </a:stretch>
        </p:blipFill>
        <p:spPr>
          <a:xfrm>
            <a:off x="1571604" y="2786058"/>
            <a:ext cx="6168748" cy="3675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Kako izdelati preprosto </a:t>
            </a:r>
            <a:br>
              <a:rPr lang="sl-SI" b="1" dirty="0" smtClean="0"/>
            </a:br>
            <a:r>
              <a:rPr lang="sl-SI" b="1" dirty="0" smtClean="0"/>
              <a:t>sončno uro?</a:t>
            </a: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Sončno uro moramo postaviti na ravna tla tako, da bo palica obrnjena proti </a:t>
            </a:r>
            <a:r>
              <a:rPr lang="sl-SI" dirty="0" smtClean="0"/>
              <a:t>severu. Odstopanja </a:t>
            </a:r>
            <a:r>
              <a:rPr lang="sl-SI" dirty="0" smtClean="0"/>
              <a:t>so lahko za +/- cca. 15 minut. Ura je namenjena za poletne dni, ko je sonce visoko na nebu. V zimskem času bi senca padla na zadnjo stran.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7" name="Slika 6" descr="Sončna ura.JPG"/>
          <p:cNvPicPr>
            <a:picLocks noChangeAspect="1"/>
          </p:cNvPicPr>
          <p:nvPr/>
        </p:nvPicPr>
        <p:blipFill>
          <a:blip r:embed="rId3" cstate="print"/>
          <a:srcRect r="56001" b="67708"/>
          <a:stretch>
            <a:fillRect/>
          </a:stretch>
        </p:blipFill>
        <p:spPr>
          <a:xfrm>
            <a:off x="4283968" y="4149080"/>
            <a:ext cx="3446785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Uvod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Sončna ura je preprosta priprava za merjenje časa.</a:t>
            </a:r>
          </a:p>
          <a:p>
            <a:pPr>
              <a:buNone/>
            </a:pPr>
            <a:r>
              <a:rPr lang="sl-SI" dirty="0" smtClean="0"/>
              <a:t>Izkoriščamo dnevno potovanje Sonca in senco, ki jo na ravnino sončne ure meče od Sonca obsijan predmet (senčnik).</a:t>
            </a:r>
          </a:p>
          <a:p>
            <a:pPr>
              <a:buNone/>
            </a:pPr>
            <a:r>
              <a:rPr lang="sl-SI" dirty="0" smtClean="0"/>
              <a:t>Običajno je sestavljena iz senčnika in ravnine sončne ure s številčnico (urna </a:t>
            </a:r>
            <a:r>
              <a:rPr lang="sl-SI" dirty="0" err="1" smtClean="0"/>
              <a:t>razdelba</a:t>
            </a:r>
            <a:r>
              <a:rPr lang="sl-SI" dirty="0" smtClean="0"/>
              <a:t>). 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sl-SI" sz="5200" b="1" dirty="0" smtClean="0">
                <a:latin typeface="+mj-lt"/>
              </a:rPr>
              <a:t>Viri</a:t>
            </a:r>
          </a:p>
          <a:p>
            <a:pPr>
              <a:buNone/>
            </a:pPr>
            <a:endParaRPr lang="sl-SI" sz="2800" b="1" dirty="0" smtClean="0"/>
          </a:p>
          <a:p>
            <a:r>
              <a:rPr lang="sl-SI" sz="3600" dirty="0" err="1" smtClean="0"/>
              <a:t>Kilar</a:t>
            </a:r>
            <a:r>
              <a:rPr lang="sl-SI" sz="3600" dirty="0" smtClean="0"/>
              <a:t>, B. 1984. Sončne ure. Ljubljana.</a:t>
            </a:r>
          </a:p>
          <a:p>
            <a:r>
              <a:rPr lang="sl-SI" sz="3600" dirty="0" smtClean="0"/>
              <a:t>Čadež, A. 1986. Sončne ure. Presek 13, 4: 218-223.</a:t>
            </a:r>
          </a:p>
          <a:p>
            <a:r>
              <a:rPr lang="sl-SI" sz="3600" dirty="0" smtClean="0"/>
              <a:t>Tomažič, R. 2012. Izdelaj svojo uro. </a:t>
            </a:r>
            <a:r>
              <a:rPr lang="sl-SI" sz="3600" dirty="0" smtClean="0"/>
              <a:t>http://</a:t>
            </a:r>
            <a:r>
              <a:rPr lang="sl-SI" sz="3600" dirty="0" smtClean="0"/>
              <a:t>www.soncneure.net/Izddoma.html  (12. 5. 2012).</a:t>
            </a:r>
          </a:p>
          <a:p>
            <a:r>
              <a:rPr lang="sl-SI" sz="3600" dirty="0" err="1" smtClean="0"/>
              <a:t>Wikipedija</a:t>
            </a:r>
            <a:r>
              <a:rPr lang="sl-SI" sz="3600" dirty="0" smtClean="0"/>
              <a:t>. 2012. </a:t>
            </a:r>
            <a:r>
              <a:rPr lang="sl-SI" sz="3600" dirty="0" smtClean="0"/>
              <a:t>Sončna ura.</a:t>
            </a:r>
            <a:r>
              <a:rPr lang="sl-SI" sz="3600" dirty="0" smtClean="0"/>
              <a:t> http</a:t>
            </a:r>
            <a:r>
              <a:rPr lang="sl-SI" sz="3600" dirty="0" smtClean="0"/>
              <a:t>://</a:t>
            </a:r>
            <a:r>
              <a:rPr lang="sl-SI" sz="3600" dirty="0" smtClean="0"/>
              <a:t>sl.wikipedia.org/wiki/Son%C4%8Dna_ura  (12. 5. 2012).</a:t>
            </a:r>
            <a:endParaRPr lang="sl-SI" sz="3600" dirty="0" smtClean="0"/>
          </a:p>
          <a:p>
            <a:endParaRPr lang="sl-SI" sz="3100" dirty="0" smtClean="0"/>
          </a:p>
          <a:p>
            <a:pPr algn="ctr">
              <a:buNone/>
            </a:pPr>
            <a:endParaRPr lang="sl-SI" sz="4000" b="1" dirty="0" smtClean="0"/>
          </a:p>
          <a:p>
            <a:pPr algn="ctr">
              <a:buNone/>
            </a:pPr>
            <a:endParaRPr lang="sl-SI" sz="4000" b="1" dirty="0" smtClean="0"/>
          </a:p>
          <a:p>
            <a:pPr algn="ctr">
              <a:buNone/>
            </a:pPr>
            <a:r>
              <a:rPr lang="sl-SI" sz="4600" b="1" dirty="0" smtClean="0"/>
              <a:t>Hvala za vašo pozornost!</a:t>
            </a:r>
          </a:p>
          <a:p>
            <a:pPr algn="ctr">
              <a:buNone/>
            </a:pPr>
            <a:endParaRPr lang="sl-SI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Teorija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Najstarejša priprava te vrste je bil gnomon.</a:t>
            </a:r>
          </a:p>
          <a:p>
            <a:pPr>
              <a:buNone/>
            </a:pPr>
            <a:r>
              <a:rPr lang="sl-SI" dirty="0" smtClean="0"/>
              <a:t>Smer sence, ki jo meče </a:t>
            </a:r>
            <a:r>
              <a:rPr lang="sl-SI" dirty="0" smtClean="0"/>
              <a:t>gnomon, </a:t>
            </a:r>
            <a:r>
              <a:rPr lang="sl-SI" dirty="0" smtClean="0"/>
              <a:t>je odvisna od dnevnega in letnega časa.</a:t>
            </a:r>
          </a:p>
          <a:p>
            <a:pPr>
              <a:buNone/>
            </a:pPr>
            <a:r>
              <a:rPr lang="sl-SI" dirty="0" smtClean="0"/>
              <a:t>Neodvisnost smeri sence od letnega časa (deklinacije Sonca) se doseže z vzporednostjo senčnika z vrtilno osjo Zemlje.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6" descr="Kilar.bmp"/>
          <p:cNvPicPr>
            <a:picLocks noChangeAspect="1"/>
          </p:cNvPicPr>
          <p:nvPr/>
        </p:nvPicPr>
        <p:blipFill>
          <a:blip r:embed="rId3" cstate="print"/>
          <a:srcRect r="66006" b="63545"/>
          <a:stretch>
            <a:fillRect/>
          </a:stretch>
        </p:blipFill>
        <p:spPr>
          <a:xfrm>
            <a:off x="6215074" y="4357693"/>
            <a:ext cx="2428274" cy="2500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Sestava sončne ure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Ploskev, </a:t>
            </a:r>
            <a:r>
              <a:rPr lang="sl-SI" dirty="0" smtClean="0"/>
              <a:t>na katero meče senčnik </a:t>
            </a:r>
            <a:r>
              <a:rPr lang="sl-SI" dirty="0" smtClean="0"/>
              <a:t>senco, </a:t>
            </a:r>
            <a:r>
              <a:rPr lang="sl-SI" dirty="0" smtClean="0"/>
              <a:t>je lahko ravna ali ukrivljena.</a:t>
            </a:r>
          </a:p>
          <a:p>
            <a:pPr>
              <a:buNone/>
            </a:pPr>
            <a:r>
              <a:rPr lang="sl-SI" dirty="0" smtClean="0"/>
              <a:t>Senca predstavlja kazalec sončne ure.</a:t>
            </a:r>
          </a:p>
          <a:p>
            <a:pPr>
              <a:buNone/>
            </a:pPr>
            <a:r>
              <a:rPr lang="sl-SI" dirty="0" smtClean="0"/>
              <a:t>Številčnico pa predstavlja šop poltrakov (žarkov ali časovnih linij), ki se začnejo v točki prebadanja senčnika z ravnino sončne ure.</a:t>
            </a:r>
          </a:p>
          <a:p>
            <a:pPr>
              <a:buNone/>
            </a:pPr>
            <a:r>
              <a:rPr lang="sl-SI" dirty="0" smtClean="0"/>
              <a:t>Žarke označimo po posameznih urah časa (in bolj podrobno po delih ur), ki ga kaže sončna ura.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Pravi sončev čas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Pravi sončev čas:</a:t>
            </a:r>
          </a:p>
          <a:p>
            <a:pPr marL="628650" indent="0">
              <a:buNone/>
            </a:pPr>
            <a:r>
              <a:rPr lang="sl-SI" dirty="0" smtClean="0"/>
              <a:t>P = t + 12h      </a:t>
            </a:r>
            <a:r>
              <a:rPr lang="sl-SI" dirty="0" smtClean="0"/>
              <a:t>t … </a:t>
            </a:r>
            <a:r>
              <a:rPr lang="sl-SI" dirty="0" smtClean="0"/>
              <a:t>časovni kot Sonca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- </a:t>
            </a:r>
            <a:r>
              <a:rPr lang="sl-SI" dirty="0" smtClean="0"/>
              <a:t>pravo </a:t>
            </a:r>
            <a:r>
              <a:rPr lang="sl-SI" dirty="0" smtClean="0"/>
              <a:t>poldne (zgornji prehod (kulminacija) Sonca čez krajevni </a:t>
            </a:r>
            <a:r>
              <a:rPr lang="sl-SI" dirty="0" err="1" smtClean="0"/>
              <a:t>meridian</a:t>
            </a:r>
            <a:r>
              <a:rPr lang="sl-SI" dirty="0" smtClean="0"/>
              <a:t>, t = 0h, P = 12h)</a:t>
            </a:r>
          </a:p>
          <a:p>
            <a:pPr>
              <a:buNone/>
            </a:pPr>
            <a:r>
              <a:rPr lang="sl-SI" dirty="0" smtClean="0"/>
              <a:t>- prava </a:t>
            </a:r>
            <a:r>
              <a:rPr lang="sl-SI" dirty="0" smtClean="0"/>
              <a:t>polnoč (spodnji prehod (kulminacija) Sonca čez krajevni </a:t>
            </a:r>
            <a:r>
              <a:rPr lang="sl-SI" dirty="0" err="1" smtClean="0"/>
              <a:t>meridian</a:t>
            </a:r>
            <a:r>
              <a:rPr lang="sl-SI" dirty="0" smtClean="0"/>
              <a:t>, t = </a:t>
            </a:r>
            <a:r>
              <a:rPr lang="sl-SI" dirty="0" smtClean="0"/>
              <a:t>12h</a:t>
            </a:r>
            <a:r>
              <a:rPr lang="sl-SI" dirty="0" smtClean="0"/>
              <a:t>, P = 24h (0h))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Pravi sončev čas</a:t>
            </a:r>
            <a:endParaRPr lang="sl-SI" b="1" dirty="0"/>
          </a:p>
        </p:txBody>
      </p:sp>
      <p:pic>
        <p:nvPicPr>
          <p:cNvPr id="6" name="Ograda vsebine 5" descr="časovni ko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5119" y="1600200"/>
            <a:ext cx="4713762" cy="4525963"/>
          </a:xfr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Nebesna krogla in dnevno </a:t>
            </a:r>
            <a:br>
              <a:rPr lang="sl-SI" b="1" dirty="0" smtClean="0"/>
            </a:br>
            <a:r>
              <a:rPr lang="sl-SI" b="1" dirty="0" smtClean="0"/>
              <a:t>gibanje Sonca</a:t>
            </a:r>
            <a:endParaRPr lang="sl-SI" b="1" dirty="0"/>
          </a:p>
        </p:txBody>
      </p:sp>
      <p:pic>
        <p:nvPicPr>
          <p:cNvPr id="5" name="Ograda vsebine 4" descr="nebesna krogla in dnevno gibanje Son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7506"/>
          <a:stretch>
            <a:fillRect/>
          </a:stretch>
        </p:blipFill>
        <p:spPr>
          <a:xfrm>
            <a:off x="2133739" y="1885952"/>
            <a:ext cx="4876522" cy="4186254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Pravi sončev in </a:t>
            </a:r>
            <a:br>
              <a:rPr lang="sl-SI" b="1" dirty="0" smtClean="0"/>
            </a:br>
            <a:r>
              <a:rPr lang="sl-SI" b="1" dirty="0" smtClean="0"/>
              <a:t>srednjeevropski čas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l-SI" dirty="0" smtClean="0"/>
              <a:t>Pravo poldne </a:t>
            </a:r>
            <a:r>
              <a:rPr lang="sl-SI" dirty="0" smtClean="0"/>
              <a:t>po </a:t>
            </a:r>
            <a:r>
              <a:rPr lang="sl-SI" dirty="0" smtClean="0"/>
              <a:t>srednjeevropskem času je odvisno od geografske dolžine kraja in datuma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Srednjeevropski čas (SRČ) </a:t>
            </a:r>
            <a:r>
              <a:rPr lang="sl-SI" dirty="0" smtClean="0"/>
              <a:t>se izračuna:</a:t>
            </a:r>
          </a:p>
          <a:p>
            <a:pPr marL="723900" indent="19050">
              <a:buNone/>
            </a:pPr>
            <a:r>
              <a:rPr lang="sl-SI" dirty="0" smtClean="0"/>
              <a:t>SRČ </a:t>
            </a:r>
            <a:r>
              <a:rPr lang="sl-SI" dirty="0" smtClean="0"/>
              <a:t>= P – e + (1h + </a:t>
            </a:r>
            <a:r>
              <a:rPr lang="el-GR" dirty="0" smtClean="0">
                <a:latin typeface="Cambria Math"/>
                <a:ea typeface="Cambria Math"/>
              </a:rPr>
              <a:t>Λ</a:t>
            </a:r>
            <a:r>
              <a:rPr lang="sl-SI" dirty="0" smtClean="0"/>
              <a:t>)</a:t>
            </a:r>
          </a:p>
          <a:p>
            <a:pPr marL="723900" indent="19050"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 … pravi sončev </a:t>
            </a:r>
            <a:r>
              <a:rPr lang="sl-SI" dirty="0" smtClean="0"/>
              <a:t>čas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e … časovna enačba </a:t>
            </a:r>
            <a:r>
              <a:rPr lang="sl-SI" dirty="0" smtClean="0"/>
              <a:t>(razlika med pravim in srednjim sončevim časom). Dobimo jo iz astronomskega koledarja z interpolacijo za ustrezni dan in uro</a:t>
            </a: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Λ</a:t>
            </a:r>
            <a:r>
              <a:rPr lang="sl-SI" dirty="0" smtClean="0"/>
              <a:t> … </a:t>
            </a:r>
            <a:r>
              <a:rPr lang="sl-SI" dirty="0" smtClean="0"/>
              <a:t>geografska dolžina </a:t>
            </a:r>
            <a:r>
              <a:rPr lang="sl-SI" dirty="0" smtClean="0"/>
              <a:t>kraja, </a:t>
            </a:r>
            <a:r>
              <a:rPr lang="sl-SI" dirty="0" smtClean="0"/>
              <a:t>izražena v urah, minutah in sekundah (</a:t>
            </a:r>
            <a:r>
              <a:rPr lang="sl-SI" dirty="0" smtClean="0"/>
              <a:t>360</a:t>
            </a:r>
            <a:r>
              <a:rPr lang="sl-SI" dirty="0" smtClean="0"/>
              <a:t>° = 24h</a:t>
            </a:r>
            <a:r>
              <a:rPr lang="sl-SI" dirty="0" smtClean="0"/>
              <a:t>) </a:t>
            </a: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Pravi sončev in </a:t>
            </a:r>
            <a:br>
              <a:rPr lang="sl-SI" b="1" dirty="0" smtClean="0"/>
            </a:br>
            <a:r>
              <a:rPr lang="sl-SI" b="1" dirty="0" smtClean="0"/>
              <a:t>srednjeevropski čas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dirty="0" smtClean="0"/>
              <a:t>Trenutek pravega poldneva nastopi v Sloveniji v teku leta med 11h 38m in 12h 20m </a:t>
            </a:r>
            <a:r>
              <a:rPr lang="sl-SI" dirty="0" smtClean="0"/>
              <a:t>srednje evropskega </a:t>
            </a:r>
            <a:r>
              <a:rPr lang="sl-SI" dirty="0" smtClean="0"/>
              <a:t>časa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Vzroka za razliko in njeno spreminjanje med pravim sončevim časom in </a:t>
            </a:r>
            <a:r>
              <a:rPr lang="sl-SI" dirty="0" smtClean="0"/>
              <a:t>srednjeevropskim </a:t>
            </a:r>
            <a:r>
              <a:rPr lang="sl-SI" dirty="0" smtClean="0"/>
              <a:t>časom:</a:t>
            </a:r>
          </a:p>
          <a:p>
            <a:pPr marL="533400"/>
            <a:r>
              <a:rPr lang="sl-SI" dirty="0" smtClean="0"/>
              <a:t>n</a:t>
            </a:r>
            <a:r>
              <a:rPr lang="sl-SI" dirty="0" smtClean="0"/>
              <a:t>agib </a:t>
            </a:r>
            <a:r>
              <a:rPr lang="sl-SI" dirty="0" smtClean="0"/>
              <a:t>vrtilne osi Zemlje nasproti </a:t>
            </a:r>
            <a:r>
              <a:rPr lang="sl-SI" dirty="0" smtClean="0"/>
              <a:t>ravnini, v </a:t>
            </a:r>
            <a:r>
              <a:rPr lang="sl-SI" dirty="0" smtClean="0"/>
              <a:t>kateri se Zemlja giblje okoli </a:t>
            </a:r>
            <a:r>
              <a:rPr lang="sl-SI" dirty="0" smtClean="0"/>
              <a:t>Sonca,</a:t>
            </a:r>
            <a:endParaRPr lang="sl-SI" dirty="0" smtClean="0"/>
          </a:p>
          <a:p>
            <a:pPr marL="533400"/>
            <a:r>
              <a:rPr lang="sl-SI" dirty="0" smtClean="0"/>
              <a:t>n</a:t>
            </a:r>
            <a:r>
              <a:rPr lang="sl-SI" dirty="0" smtClean="0"/>
              <a:t>eenakomerno </a:t>
            </a:r>
            <a:r>
              <a:rPr lang="sl-SI" dirty="0" smtClean="0"/>
              <a:t>gibanje Zemlje po </a:t>
            </a:r>
            <a:r>
              <a:rPr lang="sl-SI" dirty="0" smtClean="0"/>
              <a:t>elipsi </a:t>
            </a:r>
            <a:r>
              <a:rPr lang="sl-SI" dirty="0" smtClean="0"/>
              <a:t>okoli Sonca (2. Keplerjev zakon</a:t>
            </a:r>
            <a:r>
              <a:rPr lang="sl-SI" dirty="0" smtClean="0"/>
              <a:t>).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524408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788</Words>
  <Application>Microsoft Office PowerPoint</Application>
  <PresentationFormat>Diaprojekcija na zaslonu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Officeova tema</vt:lpstr>
      <vt:lpstr>UNIVERZA V LJUBLJANI FAKULTETA ZA GRADBENIŠTVO IN GEODEZIJO   SONČNE URE Geodetska astronomija s satelitsko geodezijo</vt:lpstr>
      <vt:lpstr>Uvod</vt:lpstr>
      <vt:lpstr>Teorija</vt:lpstr>
      <vt:lpstr>Sestava sončne ure</vt:lpstr>
      <vt:lpstr>Pravi sončev čas</vt:lpstr>
      <vt:lpstr>Pravi sončev čas</vt:lpstr>
      <vt:lpstr>Nebesna krogla in dnevno  gibanje Sonca</vt:lpstr>
      <vt:lpstr>Pravi sončev in  srednjeevropski čas</vt:lpstr>
      <vt:lpstr>Pravi sončev in  srednjeevropski čas</vt:lpstr>
      <vt:lpstr>Vrste sončnih ur</vt:lpstr>
      <vt:lpstr>Ekvatorialne sončne  ure</vt:lpstr>
      <vt:lpstr>Vodoravne sončne ure</vt:lpstr>
      <vt:lpstr>Navpične sončne ure</vt:lpstr>
      <vt:lpstr>Kako izdelati preprosto  sončno uro?</vt:lpstr>
      <vt:lpstr>Kako izdelati preprosto  sončno uro?</vt:lpstr>
      <vt:lpstr>Kako izdelati preprosto  sončno uro?</vt:lpstr>
      <vt:lpstr>Kako izdelati preprosto  sončno uro?</vt:lpstr>
      <vt:lpstr>Kako izdelati preprosto  sončno uro?</vt:lpstr>
      <vt:lpstr>Kako izdelati preprosto  sončno uro?</vt:lpstr>
      <vt:lpstr>Diapozitiv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SONČNE URE Geodetska astronomija s satelitsko geodezijo</dc:title>
  <dc:creator>Urška</dc:creator>
  <cp:lastModifiedBy>Urška</cp:lastModifiedBy>
  <cp:revision>86</cp:revision>
  <dcterms:created xsi:type="dcterms:W3CDTF">2012-04-18T20:26:30Z</dcterms:created>
  <dcterms:modified xsi:type="dcterms:W3CDTF">2012-05-14T20:23:40Z</dcterms:modified>
</cp:coreProperties>
</file>