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3"/>
  </p:notesMasterIdLst>
  <p:sldIdLst>
    <p:sldId id="256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257" r:id="rId15"/>
    <p:sldId id="258" r:id="rId16"/>
    <p:sldId id="260" r:id="rId17"/>
    <p:sldId id="265" r:id="rId18"/>
    <p:sldId id="264" r:id="rId19"/>
    <p:sldId id="271" r:id="rId20"/>
    <p:sldId id="270" r:id="rId21"/>
    <p:sldId id="269" r:id="rId22"/>
    <p:sldId id="268" r:id="rId23"/>
    <p:sldId id="262" r:id="rId24"/>
    <p:sldId id="261" r:id="rId25"/>
    <p:sldId id="273" r:id="rId26"/>
    <p:sldId id="275" r:id="rId27"/>
    <p:sldId id="276" r:id="rId28"/>
    <p:sldId id="277" r:id="rId29"/>
    <p:sldId id="278" r:id="rId30"/>
    <p:sldId id="279" r:id="rId31"/>
    <p:sldId id="287" r:id="rId32"/>
    <p:sldId id="281" r:id="rId33"/>
    <p:sldId id="282" r:id="rId34"/>
    <p:sldId id="283" r:id="rId35"/>
    <p:sldId id="284" r:id="rId36"/>
    <p:sldId id="285" r:id="rId37"/>
    <p:sldId id="286" r:id="rId38"/>
    <p:sldId id="288" r:id="rId39"/>
    <p:sldId id="289" r:id="rId40"/>
    <p:sldId id="290" r:id="rId41"/>
    <p:sldId id="31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>
      <p:cViewPr varScale="1">
        <p:scale>
          <a:sx n="83" d="100"/>
          <a:sy n="83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A2290-8758-4E5D-95CE-B50E2269DAED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BD22C-5660-4070-9BBE-243CC8771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6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BD22C-5660-4070-9BBE-243CC877195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2F12-D1C2-430A-BF3F-9665D06ACC8A}" type="datetimeFigureOut">
              <a:rPr lang="sl-SI" smtClean="0"/>
              <a:t>21.5.2012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623D-CD6E-4B63-88BB-ED2C990B4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2F12-D1C2-430A-BF3F-9665D06ACC8A}" type="datetimeFigureOut">
              <a:rPr lang="sl-SI" smtClean="0"/>
              <a:t>21.5.2012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623D-CD6E-4B63-88BB-ED2C990B4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2F12-D1C2-430A-BF3F-9665D06ACC8A}" type="datetimeFigureOut">
              <a:rPr lang="sl-SI" smtClean="0"/>
              <a:t>21.5.2012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623D-CD6E-4B63-88BB-ED2C990B4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2F12-D1C2-430A-BF3F-9665D06ACC8A}" type="datetimeFigureOut">
              <a:rPr lang="sl-SI" smtClean="0"/>
              <a:t>21.5.2012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623D-CD6E-4B63-88BB-ED2C990B4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2F12-D1C2-430A-BF3F-9665D06ACC8A}" type="datetimeFigureOut">
              <a:rPr lang="sl-SI" smtClean="0"/>
              <a:t>21.5.2012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623D-CD6E-4B63-88BB-ED2C990B4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2F12-D1C2-430A-BF3F-9665D06ACC8A}" type="datetimeFigureOut">
              <a:rPr lang="sl-SI" smtClean="0"/>
              <a:t>21.5.2012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623D-CD6E-4B63-88BB-ED2C990B4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2F12-D1C2-430A-BF3F-9665D06ACC8A}" type="datetimeFigureOut">
              <a:rPr lang="sl-SI" smtClean="0"/>
              <a:t>21.5.2012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623D-CD6E-4B63-88BB-ED2C990B4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2F12-D1C2-430A-BF3F-9665D06ACC8A}" type="datetimeFigureOut">
              <a:rPr lang="sl-SI" smtClean="0"/>
              <a:t>21.5.2012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623D-CD6E-4B63-88BB-ED2C990B4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2F12-D1C2-430A-BF3F-9665D06ACC8A}" type="datetimeFigureOut">
              <a:rPr lang="sl-SI" smtClean="0"/>
              <a:t>21.5.2012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623D-CD6E-4B63-88BB-ED2C990B4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2F12-D1C2-430A-BF3F-9665D06ACC8A}" type="datetimeFigureOut">
              <a:rPr lang="sl-SI" smtClean="0"/>
              <a:t>21.5.2012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623D-CD6E-4B63-88BB-ED2C990B4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Click icon to add picture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2F12-D1C2-430A-BF3F-9665D06ACC8A}" type="datetimeFigureOut">
              <a:rPr lang="sl-SI" smtClean="0"/>
              <a:t>21.5.2012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623D-CD6E-4B63-88BB-ED2C990B4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62F12-D1C2-430A-BF3F-9665D06ACC8A}" type="datetimeFigureOut">
              <a:rPr lang="sl-SI" smtClean="0"/>
              <a:t>21.5.2012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623D-CD6E-4B63-88BB-ED2C990B4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dio_astronomy" TargetMode="External"/><Relationship Id="rId2" Type="http://schemas.openxmlformats.org/officeDocument/2006/relationships/hyperlink" Target="http://outreach.atnf.csiro.au/education/everyone/radio-astronom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b.nrao.edu/epo/powerpoint/ppt.html" TargetMode="External"/><Relationship Id="rId4" Type="http://schemas.openxmlformats.org/officeDocument/2006/relationships/hyperlink" Target="http://www.radio-astronomy.org/pdf/sara-beginner-booklet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r>
              <a:rPr lang="sl-SI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 astronomija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sl-SI" sz="2600" b="1" dirty="0" smtClean="0"/>
              <a:t>Luka Kocijančič</a:t>
            </a:r>
          </a:p>
          <a:p>
            <a:r>
              <a:rPr lang="sl-SI" sz="2600" b="1" dirty="0" smtClean="0"/>
              <a:t>Boštjan Zabret</a:t>
            </a:r>
          </a:p>
          <a:p>
            <a:endParaRPr lang="sl-SI" sz="2600" b="1" dirty="0" smtClean="0"/>
          </a:p>
          <a:p>
            <a:r>
              <a:rPr lang="sl-SI" sz="2600" b="1" dirty="0" smtClean="0"/>
              <a:t>22.maj 2012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The VLA, Socorro, New Mexico, U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477046" cy="485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3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VLBI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l-SI" b="1" dirty="0" smtClean="0"/>
              <a:t>Namesto fizične povezave med teleskopi se podatki shranjujejo posamično in se kasneje uskladijo in obdelajo.</a:t>
            </a:r>
          </a:p>
          <a:p>
            <a:pPr algn="just"/>
            <a:r>
              <a:rPr lang="sl-SI" b="1" dirty="0" smtClean="0"/>
              <a:t>Na svetu obstaja več VLBI sistemov: Teleskopi razporejeni po Severni Ameriki, Evropski sistem s teleskopi v Evropi, na Kitajskem, Južni Afriki in Portoriku ter sistem v Avstraliji.</a:t>
            </a:r>
          </a:p>
          <a:p>
            <a:pPr algn="just"/>
            <a:r>
              <a:rPr lang="sl-SI" b="1" dirty="0" smtClean="0"/>
              <a:t>Shranjevanje opazovanj na fizični medij pa v sedanjem času zamenjuje možnost izmenjave podatkov preko visokoprepustnih omrežij v realnem času (e-VLBI)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5023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VLBI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vl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875348" cy="5926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89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 RADIO ASTRONOMIJE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22" y="980728"/>
            <a:ext cx="8729666" cy="557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8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algn="l"/>
            <a:r>
              <a:rPr lang="sl-SI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Elektromagnetno valovanje (EMV)</a:t>
            </a:r>
            <a:endParaRPr lang="sl-SI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l-SI" sz="3000" b="1" dirty="0" smtClean="0"/>
              <a:t>Je valovanje električnega in magnetnega polja</a:t>
            </a:r>
          </a:p>
          <a:p>
            <a:pPr algn="just"/>
            <a:r>
              <a:rPr lang="sl-SI" sz="3000" b="1" dirty="0"/>
              <a:t>V</a:t>
            </a:r>
            <a:r>
              <a:rPr lang="sl-SI" sz="3000" b="1" dirty="0" smtClean="0"/>
              <a:t> prostoru se širi s hitrostjo svetlobe (c)</a:t>
            </a:r>
          </a:p>
          <a:p>
            <a:pPr algn="just"/>
            <a:r>
              <a:rPr lang="sl-SI" sz="3000" b="1" dirty="0" smtClean="0"/>
              <a:t>EMV opisuje naslednja enačba:</a:t>
            </a:r>
          </a:p>
          <a:p>
            <a:pPr marL="0" indent="0">
              <a:buNone/>
            </a:pPr>
            <a:endParaRPr lang="sl-SI" sz="3000" b="1" dirty="0" smtClean="0"/>
          </a:p>
          <a:p>
            <a:pPr marL="0" indent="0" algn="ctr">
              <a:buNone/>
            </a:pPr>
            <a:r>
              <a:rPr lang="sl-SI" sz="4800" b="1" dirty="0" smtClean="0"/>
              <a:t>c = </a:t>
            </a:r>
            <a:r>
              <a:rPr lang="el-GR" sz="4800" b="1" dirty="0" smtClean="0"/>
              <a:t>λ</a:t>
            </a:r>
            <a:r>
              <a:rPr lang="sl-SI" sz="4800" b="1" dirty="0"/>
              <a:t>*</a:t>
            </a:r>
            <a:r>
              <a:rPr lang="el-GR" sz="4800" b="1" dirty="0" smtClean="0"/>
              <a:t>ν</a:t>
            </a:r>
            <a:endParaRPr lang="sl-SI" sz="4800" b="1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88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/>
          <a:lstStyle/>
          <a:p>
            <a:r>
              <a:rPr lang="sl-SI" sz="3000" b="1" dirty="0" smtClean="0"/>
              <a:t>Glede na valovno dolžino ločimo:</a:t>
            </a:r>
          </a:p>
          <a:p>
            <a:pPr marL="0" indent="0">
              <a:buNone/>
            </a:pPr>
            <a:r>
              <a:rPr lang="sl-SI" dirty="0" smtClean="0"/>
              <a:t>    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344816" cy="549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8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sl-SI" sz="3000" b="1" dirty="0"/>
              <a:t>S</a:t>
            </a:r>
            <a:r>
              <a:rPr lang="sl-SI" sz="3000" b="1" dirty="0" smtClean="0"/>
              <a:t> postopki spektroskopije lahko raziščemo dosti širši pas EMV, s čimer dobimo vpogled v podatke o fizikalnih lastnostih atomov snovi, ki sevajo</a:t>
            </a:r>
          </a:p>
          <a:p>
            <a:pPr algn="just"/>
            <a:r>
              <a:rPr lang="sl-SI" sz="3000" b="1" dirty="0" smtClean="0"/>
              <a:t>V astrofiziki iz spektra EMV, ki ga izsevajo oddaljene zvezde, sklepamo o njihovi sestavi</a:t>
            </a:r>
          </a:p>
          <a:p>
            <a:pPr algn="just"/>
            <a:r>
              <a:rPr lang="sl-SI" sz="3000" b="1" dirty="0" smtClean="0"/>
              <a:t>Vodikovi atomi sevajo radijske valove z valovno dolžino 21cm</a:t>
            </a:r>
          </a:p>
          <a:p>
            <a:pPr algn="just"/>
            <a:r>
              <a:rPr lang="sl-SI" sz="3000" b="1" dirty="0" smtClean="0"/>
              <a:t>Vsak električni naboj, ki se giblje pospešeno, seva EMV, ki se od izvora oddaljuje s hitrostjo svetlobe</a:t>
            </a:r>
            <a:endParaRPr lang="sl-SI" sz="3000" b="1" dirty="0"/>
          </a:p>
        </p:txBody>
      </p:sp>
    </p:spTree>
    <p:extLst>
      <p:ext uri="{BB962C8B-B14F-4D97-AF65-F5344CB8AC3E}">
        <p14:creationId xmlns:p14="http://schemas.microsoft.com/office/powerpoint/2010/main" val="36799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Radijsko valovanje</a:t>
            </a:r>
            <a:endParaRPr lang="sl-SI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3000" b="1" dirty="0" smtClean="0"/>
              <a:t>Radijski valovi so tisti del spektra EMV, v katerem je mogoče EMV vzbuditi tako, da skozi anteno teče izmenični električni tok</a:t>
            </a:r>
          </a:p>
          <a:p>
            <a:pPr algn="just"/>
            <a:r>
              <a:rPr lang="sl-SI" sz="3000" b="1" dirty="0" smtClean="0"/>
              <a:t>Glede na frekvenco in valovno dolžino ločimo radijske valove na več območij:</a:t>
            </a:r>
          </a:p>
          <a:p>
            <a:pPr marL="542925" indent="355600" algn="just">
              <a:buFont typeface="Wingdings" pitchFamily="2" charset="2"/>
              <a:buChar char="§"/>
            </a:pPr>
            <a:r>
              <a:rPr lang="sl-SI" sz="3000" b="1" dirty="0"/>
              <a:t>f</a:t>
            </a:r>
            <a:r>
              <a:rPr lang="sl-SI" sz="3000" b="1" dirty="0" smtClean="0"/>
              <a:t>rekvenca: 3Hz – 300GHz</a:t>
            </a:r>
          </a:p>
          <a:p>
            <a:pPr marL="542925" indent="355600" algn="just">
              <a:buFont typeface="Wingdings" pitchFamily="2" charset="2"/>
              <a:buChar char="§"/>
            </a:pPr>
            <a:r>
              <a:rPr lang="sl-SI" sz="3000" b="1" dirty="0"/>
              <a:t>v</a:t>
            </a:r>
            <a:r>
              <a:rPr lang="sl-SI" sz="3000" b="1" dirty="0" smtClean="0"/>
              <a:t>alovna dolžina: 1mm – 100.000km</a:t>
            </a:r>
          </a:p>
        </p:txBody>
      </p:sp>
    </p:spTree>
    <p:extLst>
      <p:ext uri="{BB962C8B-B14F-4D97-AF65-F5344CB8AC3E}">
        <p14:creationId xmlns:p14="http://schemas.microsoft.com/office/powerpoint/2010/main" val="41853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sl-SI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nastanejo radijski valovi?</a:t>
            </a:r>
            <a:endParaRPr lang="sl-SI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l-SI" b="1" dirty="0"/>
              <a:t>V</a:t>
            </a:r>
            <a:r>
              <a:rPr lang="sl-SI" b="1" dirty="0" smtClean="0"/>
              <a:t>sa </a:t>
            </a:r>
            <a:r>
              <a:rPr lang="sl-SI" b="1" dirty="0"/>
              <a:t>materija okoli nas je sestavljena iz </a:t>
            </a:r>
            <a:r>
              <a:rPr lang="sl-SI" b="1" dirty="0" smtClean="0"/>
              <a:t>atomov</a:t>
            </a:r>
          </a:p>
          <a:p>
            <a:pPr algn="just"/>
            <a:r>
              <a:rPr lang="sl-SI" b="1" dirty="0" smtClean="0"/>
              <a:t>Atomi </a:t>
            </a:r>
            <a:r>
              <a:rPr lang="sl-SI" b="1" dirty="0"/>
              <a:t>so sestavljeni iz pod-atomskih delcev, z elektroni , ki krožijo okoli jedra, sestavljenega iz protonov in </a:t>
            </a:r>
            <a:r>
              <a:rPr lang="sl-SI" b="1" dirty="0" smtClean="0"/>
              <a:t>nevtronov</a:t>
            </a:r>
          </a:p>
          <a:p>
            <a:pPr algn="just"/>
            <a:r>
              <a:rPr lang="sl-SI" b="1" dirty="0" smtClean="0"/>
              <a:t>Ko </a:t>
            </a:r>
            <a:r>
              <a:rPr lang="sl-SI" b="1" dirty="0"/>
              <a:t>nabiti delci, kot so elektroni in protoni, pospešijo oddajajo </a:t>
            </a:r>
            <a:r>
              <a:rPr lang="sl-SI" b="1" dirty="0" smtClean="0"/>
              <a:t>EMV</a:t>
            </a:r>
            <a:endParaRPr lang="sl-SI" b="1" dirty="0"/>
          </a:p>
          <a:p>
            <a:pPr algn="just"/>
            <a:r>
              <a:rPr lang="sl-SI" b="1" dirty="0" smtClean="0"/>
              <a:t>Z odkrivanjem in preučevanjem elektromagnetnih emisij, lahko astronomi </a:t>
            </a:r>
            <a:r>
              <a:rPr lang="sl-SI" b="1" dirty="0"/>
              <a:t>določijo pogoje, ki proizvajajo te emisije in tako povečajo naše razumevanje o objektih in samih pogojih daleč v vesolju.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203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Viri radijskih valov</a:t>
            </a:r>
            <a:endParaRPr lang="sl-SI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000" b="1" dirty="0" smtClean="0"/>
              <a:t>Dve osnovni obliki radijskih emisij:</a:t>
            </a:r>
          </a:p>
          <a:p>
            <a:pPr marL="1355725" indent="-457200">
              <a:buFont typeface="Wingdings" pitchFamily="2" charset="2"/>
              <a:buChar char="§"/>
            </a:pPr>
            <a:r>
              <a:rPr lang="sl-SI" sz="3000" b="1" dirty="0" smtClean="0"/>
              <a:t>TOPLOTNE,</a:t>
            </a:r>
          </a:p>
          <a:p>
            <a:pPr marL="1355725" indent="-457200">
              <a:buFont typeface="Wingdings" pitchFamily="2" charset="2"/>
              <a:buChar char="§"/>
            </a:pPr>
            <a:r>
              <a:rPr lang="sl-SI" sz="3000" b="1" dirty="0" smtClean="0"/>
              <a:t>NETOPLOTNE EMISIJE</a:t>
            </a:r>
            <a:endParaRPr lang="sl-SI" sz="3000" b="1" dirty="0"/>
          </a:p>
        </p:txBody>
      </p:sp>
    </p:spTree>
    <p:extLst>
      <p:ext uri="{BB962C8B-B14F-4D97-AF65-F5344CB8AC3E}">
        <p14:creationId xmlns:p14="http://schemas.microsoft.com/office/powerpoint/2010/main" val="23486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Definicija, opis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3000" b="1" dirty="0" smtClean="0"/>
              <a:t>Je del astronomije, ki proučuje nebesna telesa s pomočjo radijskih frekvenc.</a:t>
            </a:r>
          </a:p>
          <a:p>
            <a:pPr algn="just"/>
            <a:r>
              <a:rPr lang="sl-SI" sz="3000" b="1" dirty="0" smtClean="0"/>
              <a:t>Radio astronomijo izvajamo s pomočjo velikih radijskih anten, ki so postavljene posamično ali pa jih je več povezanih med seboj.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92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u="sng" dirty="0" smtClean="0"/>
              <a:t>TOPLOTNE EMISIJE</a:t>
            </a:r>
            <a:endParaRPr lang="sl-SI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3000" b="1" dirty="0"/>
              <a:t>S</a:t>
            </a:r>
            <a:r>
              <a:rPr lang="sl-SI" sz="3000" b="1" dirty="0" smtClean="0"/>
              <a:t>o </a:t>
            </a:r>
            <a:r>
              <a:rPr lang="sl-SI" sz="3000" b="1" dirty="0"/>
              <a:t>posledica gibanja nabitih delcev, kot so molekule in atomi. Ker ima vsa materija v sebi shranjeno nekaj toplotne energije, atomi vibrirajo – oddajajo </a:t>
            </a:r>
            <a:r>
              <a:rPr lang="sl-SI" sz="3000" b="1" dirty="0" smtClean="0"/>
              <a:t>EMV</a:t>
            </a:r>
          </a:p>
          <a:p>
            <a:pPr algn="just"/>
            <a:r>
              <a:rPr lang="sl-SI" sz="3000" b="1" dirty="0"/>
              <a:t>V</a:t>
            </a:r>
            <a:r>
              <a:rPr lang="sl-SI" sz="3000" b="1" dirty="0" smtClean="0"/>
              <a:t>eč </a:t>
            </a:r>
            <a:r>
              <a:rPr lang="sl-SI" sz="3000" b="1" dirty="0"/>
              <a:t>kot je te shranjene energije, bolj atomi vibrirajo in je tako posledično večja količina valovanja</a:t>
            </a:r>
          </a:p>
        </p:txBody>
      </p:sp>
    </p:spTree>
    <p:extLst>
      <p:ext uri="{BB962C8B-B14F-4D97-AF65-F5344CB8AC3E}">
        <p14:creationId xmlns:p14="http://schemas.microsoft.com/office/powerpoint/2010/main" val="34782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84576"/>
          </a:xfrm>
        </p:spPr>
        <p:txBody>
          <a:bodyPr/>
          <a:lstStyle/>
          <a:p>
            <a:pPr algn="just"/>
            <a:r>
              <a:rPr lang="sl-SI" sz="3000" b="1" dirty="0"/>
              <a:t>P</a:t>
            </a:r>
            <a:r>
              <a:rPr lang="sl-SI" sz="3000" b="1" dirty="0" smtClean="0"/>
              <a:t>ri </a:t>
            </a:r>
            <a:r>
              <a:rPr lang="sl-SI" sz="3000" b="1" dirty="0"/>
              <a:t>segrevanju plina je dovolj energije, </a:t>
            </a:r>
            <a:r>
              <a:rPr lang="sl-SI" sz="3000" b="1" dirty="0" smtClean="0"/>
              <a:t>da se </a:t>
            </a:r>
            <a:r>
              <a:rPr lang="sl-SI" sz="3000" b="1" dirty="0"/>
              <a:t>izbije </a:t>
            </a:r>
            <a:r>
              <a:rPr lang="sl-SI" sz="3000" b="1" dirty="0" smtClean="0"/>
              <a:t>eden </a:t>
            </a:r>
            <a:r>
              <a:rPr lang="sl-SI" sz="3000" b="1" dirty="0"/>
              <a:t>ali več elektronov, ki krožijo okoli </a:t>
            </a:r>
            <a:r>
              <a:rPr lang="sl-SI" sz="3000" b="1" dirty="0" smtClean="0"/>
              <a:t>atoma</a:t>
            </a:r>
          </a:p>
          <a:p>
            <a:pPr algn="just"/>
            <a:r>
              <a:rPr lang="sl-SI" sz="3000" b="1" dirty="0" smtClean="0"/>
              <a:t>Atom </a:t>
            </a:r>
            <a:r>
              <a:rPr lang="sl-SI" sz="3000" b="1" dirty="0"/>
              <a:t>je zdaj ioniziran in ima pozitiven naboj, medtem ko je elektron </a:t>
            </a:r>
            <a:r>
              <a:rPr lang="sl-SI" sz="3000" b="1" dirty="0" smtClean="0"/>
              <a:t>prost</a:t>
            </a:r>
          </a:p>
          <a:p>
            <a:pPr algn="just"/>
            <a:r>
              <a:rPr lang="sl-SI" sz="3000" b="1" dirty="0" smtClean="0"/>
              <a:t>Ko </a:t>
            </a:r>
            <a:r>
              <a:rPr lang="sl-SI" sz="3000" b="1" dirty="0"/>
              <a:t>se negativni e</a:t>
            </a:r>
            <a:r>
              <a:rPr lang="sl-SI" sz="3000" b="1" dirty="0" smtClean="0"/>
              <a:t>lektroni </a:t>
            </a:r>
            <a:r>
              <a:rPr lang="sl-SI" sz="3000" b="1" dirty="0"/>
              <a:t>gibljejo pri tej visoki temperaturi, je nabiti plin (imenovan PLAZMA) nenehno v interakciji s pozitivnimi </a:t>
            </a:r>
            <a:r>
              <a:rPr lang="sl-SI" sz="3000" b="1" dirty="0" smtClean="0"/>
              <a:t>naboji </a:t>
            </a:r>
          </a:p>
          <a:p>
            <a:pPr algn="just"/>
            <a:r>
              <a:rPr lang="sl-SI" sz="3000" b="1" dirty="0" smtClean="0"/>
              <a:t>Ker </a:t>
            </a:r>
            <a:r>
              <a:rPr lang="sl-SI" sz="3000" b="1" dirty="0"/>
              <a:t>se gibljejo pospešeno, tako oddajajo </a:t>
            </a:r>
            <a:r>
              <a:rPr lang="sl-SI" sz="3000" b="1" dirty="0" smtClean="0"/>
              <a:t>EMV</a:t>
            </a:r>
            <a:endParaRPr lang="sl-SI" sz="3000" b="1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097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pPr algn="just"/>
            <a:r>
              <a:rPr lang="sl-SI" sz="3000" b="1" dirty="0"/>
              <a:t>D</a:t>
            </a:r>
            <a:r>
              <a:rPr lang="sl-SI" sz="3000" b="1" dirty="0" smtClean="0"/>
              <a:t>ruga </a:t>
            </a:r>
            <a:r>
              <a:rPr lang="sl-SI" sz="3000" b="1" dirty="0"/>
              <a:t>oblika toplotnih emisij je posledica vrtenja elektronov, medtem ko ti »krožijo« okoli </a:t>
            </a:r>
            <a:r>
              <a:rPr lang="sl-SI" sz="3000" b="1" dirty="0" smtClean="0"/>
              <a:t>jedra</a:t>
            </a:r>
          </a:p>
          <a:p>
            <a:pPr algn="just"/>
            <a:r>
              <a:rPr lang="sl-SI" sz="3000" b="1" dirty="0"/>
              <a:t>R</a:t>
            </a:r>
            <a:r>
              <a:rPr lang="sl-SI" sz="3000" b="1" dirty="0" smtClean="0"/>
              <a:t>adijski </a:t>
            </a:r>
            <a:r>
              <a:rPr lang="sl-SI" sz="3000" b="1" dirty="0"/>
              <a:t>valovi, ki so proizvedeni v tem procesu, imajo vedno določeno valovno dolžino – elektron v nevtralnem vodikovem atomu v tem procesu vedno proizvaja radijske valove z valovno dolžino </a:t>
            </a:r>
            <a:r>
              <a:rPr lang="sl-SI" sz="3000" b="1" dirty="0" smtClean="0"/>
              <a:t>21cm</a:t>
            </a:r>
          </a:p>
          <a:p>
            <a:pPr algn="just"/>
            <a:r>
              <a:rPr lang="sl-SI" sz="3000" b="1" dirty="0"/>
              <a:t>K</a:t>
            </a:r>
            <a:r>
              <a:rPr lang="sl-SI" sz="3000" b="1" dirty="0" smtClean="0"/>
              <a:t>er </a:t>
            </a:r>
            <a:r>
              <a:rPr lang="sl-SI" sz="3000" b="1" dirty="0"/>
              <a:t>je vodik napogostejši element v vesolju, je bila ta vodikova »spektralna linija« ena izmed prvih odkritih radijskih emisij iz vesolja in je še vedno ključna valovna dolžina za </a:t>
            </a:r>
            <a:r>
              <a:rPr lang="sl-SI" sz="3000" b="1" dirty="0" smtClean="0"/>
              <a:t>astronome</a:t>
            </a:r>
            <a:endParaRPr lang="sl-SI" sz="3000" b="1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666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u="sng" dirty="0" smtClean="0"/>
              <a:t>NETOPLOTNE </a:t>
            </a:r>
            <a:r>
              <a:rPr lang="sl-SI" sz="3600" u="sng" dirty="0"/>
              <a:t>EMISIJE</a:t>
            </a:r>
            <a:endParaRPr lang="sl-S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l-SI" sz="3000" b="1" dirty="0"/>
              <a:t>N</a:t>
            </a:r>
            <a:r>
              <a:rPr lang="sl-SI" sz="3000" b="1" dirty="0" smtClean="0"/>
              <a:t>etoplotni </a:t>
            </a:r>
            <a:r>
              <a:rPr lang="sl-SI" sz="3000" b="1" dirty="0"/>
              <a:t>viri radijskih valov vsebujejo </a:t>
            </a:r>
            <a:r>
              <a:rPr lang="sl-SI" sz="3000" b="1" u="sng" dirty="0"/>
              <a:t>sinhrotronsko sevanje</a:t>
            </a:r>
            <a:r>
              <a:rPr lang="sl-SI" sz="3000" b="1" dirty="0"/>
              <a:t>, pri katerem elektroni, ki se gibljejo blizu hitrosti svetlobe, pospešijo v močnih magnetnih </a:t>
            </a:r>
            <a:r>
              <a:rPr lang="sl-SI" sz="3000" b="1" dirty="0" smtClean="0"/>
              <a:t>poljih</a:t>
            </a:r>
          </a:p>
          <a:p>
            <a:pPr algn="just"/>
            <a:r>
              <a:rPr lang="sl-SI" sz="3000" b="1" dirty="0" smtClean="0"/>
              <a:t>Posledica </a:t>
            </a:r>
            <a:r>
              <a:rPr lang="sl-SI" sz="3000" b="1" dirty="0"/>
              <a:t>tega je določen radijski »podpis«, iz katerega je moč razbrati jakost magnetnega polja</a:t>
            </a:r>
          </a:p>
        </p:txBody>
      </p:sp>
    </p:spTree>
    <p:extLst>
      <p:ext uri="{BB962C8B-B14F-4D97-AF65-F5344CB8AC3E}">
        <p14:creationId xmlns:p14="http://schemas.microsoft.com/office/powerpoint/2010/main" val="28873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/>
          <a:lstStyle/>
          <a:p>
            <a:pPr algn="just"/>
            <a:r>
              <a:rPr lang="sl-SI" sz="3000" b="1" dirty="0"/>
              <a:t>T</a:t>
            </a:r>
            <a:r>
              <a:rPr lang="sl-SI" sz="3000" b="1" dirty="0" smtClean="0"/>
              <a:t>i </a:t>
            </a:r>
            <a:r>
              <a:rPr lang="sl-SI" sz="3000" b="1" dirty="0"/>
              <a:t>pogoji se pojavljajo v zelo močnih virih, kot so </a:t>
            </a:r>
            <a:r>
              <a:rPr lang="sl-SI" sz="3000" b="1" u="sng" dirty="0"/>
              <a:t>kvazarji</a:t>
            </a:r>
            <a:r>
              <a:rPr lang="sl-SI" sz="3000" b="1" dirty="0"/>
              <a:t> (izredno močna astronomska telesa), </a:t>
            </a:r>
            <a:r>
              <a:rPr lang="sl-SI" sz="3000" b="1" u="sng" dirty="0"/>
              <a:t>aktivna galaktična jedra</a:t>
            </a:r>
            <a:r>
              <a:rPr lang="sl-SI" sz="3000" b="1" dirty="0"/>
              <a:t> in ostanki </a:t>
            </a:r>
            <a:r>
              <a:rPr lang="sl-SI" sz="3000" b="1" u="sng" dirty="0"/>
              <a:t>supernov</a:t>
            </a:r>
            <a:r>
              <a:rPr lang="sl-SI" sz="3000" b="1" dirty="0"/>
              <a:t> </a:t>
            </a:r>
            <a:r>
              <a:rPr lang="sl-SI" sz="3000" b="1" dirty="0" smtClean="0"/>
              <a:t>(ostanki </a:t>
            </a:r>
            <a:r>
              <a:rPr lang="sl-SI" sz="3000" b="1" dirty="0"/>
              <a:t>masivnih zvezd, ki so eksplodirala</a:t>
            </a:r>
            <a:r>
              <a:rPr lang="sl-SI" sz="3000" b="1" dirty="0" smtClean="0"/>
              <a:t>)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4" name="Picture 3" descr="saturn_mult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8640960" cy="260429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085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4040188" cy="669751"/>
          </a:xfrm>
        </p:spPr>
        <p:txBody>
          <a:bodyPr/>
          <a:lstStyle/>
          <a:p>
            <a:pPr algn="ctr"/>
            <a:r>
              <a:rPr lang="sl-SI" dirty="0" smtClean="0"/>
              <a:t>Optični posnetek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639762"/>
          </a:xfrm>
        </p:spPr>
        <p:txBody>
          <a:bodyPr/>
          <a:lstStyle/>
          <a:p>
            <a:pPr algn="ctr"/>
            <a:r>
              <a:rPr lang="sl-SI" dirty="0" smtClean="0"/>
              <a:t>Radijski posnetek</a:t>
            </a:r>
            <a:endParaRPr lang="sl-SI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7" t="12409" r="21937" b="11961"/>
          <a:stretch/>
        </p:blipFill>
        <p:spPr bwMode="auto">
          <a:xfrm>
            <a:off x="432480" y="1628800"/>
            <a:ext cx="3995504" cy="405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 descr="sun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b="7449"/>
          <a:stretch>
            <a:fillRect/>
          </a:stretch>
        </p:blipFill>
        <p:spPr bwMode="auto">
          <a:xfrm>
            <a:off x="4645025" y="1628800"/>
            <a:ext cx="4041775" cy="410445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6"/>
          <p:cNvSpPr txBox="1"/>
          <p:nvPr/>
        </p:nvSpPr>
        <p:spPr>
          <a:xfrm>
            <a:off x="2915816" y="332653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SONCE</a:t>
            </a:r>
            <a:endParaRPr lang="sl-SI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24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se lahko naučimo iz radio astronomije?</a:t>
            </a:r>
            <a:endParaRPr lang="sl-SI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sl-SI" sz="3500" b="1" dirty="0"/>
              <a:t>R</a:t>
            </a:r>
            <a:r>
              <a:rPr lang="sl-SI" sz="3500" b="1" dirty="0" smtClean="0"/>
              <a:t>adio </a:t>
            </a:r>
            <a:r>
              <a:rPr lang="sl-SI" sz="3500" b="1" dirty="0"/>
              <a:t>astronomija je spreminila način našega pogleda na vesolje in bistveno povečala naše znanje o </a:t>
            </a:r>
            <a:r>
              <a:rPr lang="sl-SI" sz="3500" b="1" dirty="0" smtClean="0"/>
              <a:t>njem</a:t>
            </a:r>
          </a:p>
          <a:p>
            <a:pPr algn="just"/>
            <a:r>
              <a:rPr lang="sl-SI" sz="3500" b="1" dirty="0" smtClean="0"/>
              <a:t>Tradicionalna</a:t>
            </a:r>
            <a:r>
              <a:rPr lang="sl-SI" sz="3500" b="1" dirty="0"/>
              <a:t>, optična astronomija,je dobra za opazovanje objektov (zvezde, galaksije), ki oddajajo veliko vidne svetlobe. Vendar pa so posamezne zvezde običajno šibki proizvajalcii radijskih </a:t>
            </a:r>
            <a:r>
              <a:rPr lang="sl-SI" sz="3500" b="1" dirty="0" smtClean="0"/>
              <a:t>valov</a:t>
            </a:r>
          </a:p>
          <a:p>
            <a:pPr algn="just"/>
            <a:r>
              <a:rPr lang="sl-SI" sz="3500" b="1" dirty="0" smtClean="0"/>
              <a:t>Astronomi </a:t>
            </a:r>
            <a:r>
              <a:rPr lang="sl-SI" sz="3500" b="1" dirty="0"/>
              <a:t>zaznavajo radijske valove od Sonca zato, ker je tako blizu, kljub temu da lahko njegove radijske emisije povzročijo precejšnje motnje z radijskimi komunikacijami na Zemlji (ob izbruhu sončnih neviht</a:t>
            </a:r>
            <a:r>
              <a:rPr lang="sl-SI" sz="3500" b="1" dirty="0" smtClean="0"/>
              <a:t>)</a:t>
            </a:r>
            <a:endParaRPr lang="sl-SI" sz="3500" b="1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60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algn="just"/>
            <a:r>
              <a:rPr lang="sl-SI" sz="3000" b="1" dirty="0"/>
              <a:t>H</a:t>
            </a:r>
            <a:r>
              <a:rPr lang="sl-SI" sz="3000" b="1" dirty="0" smtClean="0"/>
              <a:t>ladni </a:t>
            </a:r>
            <a:r>
              <a:rPr lang="sl-SI" sz="3000" b="1" dirty="0"/>
              <a:t>oblaki plina, ki jih najdemo v medzvezdnem prostoru, oddajajo radijske valove,ki so različnih valovnih dolžin. Ker je vodik najpogostejši element v vesolju in je pogost v galaksijah, astronomi uporabljajo njegovo značilno </a:t>
            </a:r>
            <a:r>
              <a:rPr lang="sl-SI" sz="3000" b="1" dirty="0" smtClean="0"/>
              <a:t>emisijo za </a:t>
            </a:r>
            <a:r>
              <a:rPr lang="sl-SI" sz="3000" b="1" dirty="0"/>
              <a:t>načrtovanje struktur </a:t>
            </a:r>
            <a:r>
              <a:rPr lang="sl-SI" sz="3000" b="1" dirty="0" smtClean="0"/>
              <a:t>galaksij</a:t>
            </a:r>
            <a:endParaRPr lang="sl-SI" sz="3000" b="1" dirty="0"/>
          </a:p>
          <a:p>
            <a:pPr algn="just"/>
            <a:r>
              <a:rPr lang="sl-SI" sz="3000" b="1" dirty="0"/>
              <a:t>R</a:t>
            </a:r>
            <a:r>
              <a:rPr lang="sl-SI" sz="3000" b="1" dirty="0" smtClean="0"/>
              <a:t>adijski </a:t>
            </a:r>
            <a:r>
              <a:rPr lang="sl-SI" sz="3000" b="1" dirty="0"/>
              <a:t>valovi potujejo nemoteno v naši </a:t>
            </a:r>
            <a:r>
              <a:rPr lang="sl-SI" sz="3000" b="1" dirty="0" smtClean="0"/>
              <a:t>galaksiji - tako </a:t>
            </a:r>
            <a:r>
              <a:rPr lang="sl-SI" sz="3000" b="1" dirty="0"/>
              <a:t>lahko </a:t>
            </a:r>
            <a:r>
              <a:rPr lang="sl-SI" sz="3000" b="1" dirty="0" smtClean="0"/>
              <a:t>zaznamo </a:t>
            </a:r>
            <a:r>
              <a:rPr lang="sl-SI" sz="3000" b="1" dirty="0"/>
              <a:t>druge galaksije, ki ležijo zunaj središča </a:t>
            </a:r>
            <a:r>
              <a:rPr lang="sl-SI" sz="3000" b="1" dirty="0" smtClean="0"/>
              <a:t>naše</a:t>
            </a:r>
          </a:p>
          <a:p>
            <a:pPr algn="just"/>
            <a:r>
              <a:rPr lang="sl-SI" sz="3000" b="1" dirty="0" smtClean="0"/>
              <a:t>Te </a:t>
            </a:r>
            <a:r>
              <a:rPr lang="sl-SI" sz="3000" b="1" dirty="0"/>
              <a:t>galaksije si je nemogoče ogledati z uporabo vidne svetlobe in optičnih </a:t>
            </a:r>
            <a:r>
              <a:rPr lang="sl-SI" sz="3000" b="1" dirty="0" smtClean="0"/>
              <a:t>teleskopov</a:t>
            </a:r>
            <a:endParaRPr lang="sl-SI" sz="3000" b="1" dirty="0"/>
          </a:p>
          <a:p>
            <a:endParaRPr lang="sl-SI" dirty="0"/>
          </a:p>
          <a:p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9879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pPr algn="just"/>
            <a:r>
              <a:rPr lang="sl-SI" sz="3000" b="1" dirty="0"/>
              <a:t>R</a:t>
            </a:r>
            <a:r>
              <a:rPr lang="sl-SI" sz="3000" b="1" dirty="0" smtClean="0"/>
              <a:t>adio </a:t>
            </a:r>
            <a:r>
              <a:rPr lang="sl-SI" sz="3000" b="1" dirty="0"/>
              <a:t>astronomija je odkrila številne nove vrste </a:t>
            </a:r>
            <a:r>
              <a:rPr lang="sl-SI" sz="3000" b="1" dirty="0" smtClean="0"/>
              <a:t>objektov – med </a:t>
            </a:r>
            <a:r>
              <a:rPr lang="sl-SI" sz="3000" b="1" dirty="0"/>
              <a:t>te objekte štejemo t.i. </a:t>
            </a:r>
            <a:r>
              <a:rPr lang="sl-SI" sz="3000" b="1" i="1" u="sng" dirty="0"/>
              <a:t>pulsarje</a:t>
            </a:r>
            <a:r>
              <a:rPr lang="sl-SI" sz="3000" b="1" dirty="0"/>
              <a:t> – hitro vrteče nevtronske zvezde, ki so uničena jedra masivnih </a:t>
            </a:r>
            <a:r>
              <a:rPr lang="sl-SI" sz="3000" b="1" dirty="0" smtClean="0"/>
              <a:t>zvezd. Ti </a:t>
            </a:r>
            <a:r>
              <a:rPr lang="sl-SI" sz="3000" b="1" dirty="0"/>
              <a:t>oddajajo intenzivne snope radijskih valov v vesolje, podobno kot svetlobni signal iz svetilnika, medtem ko se ta </a:t>
            </a:r>
            <a:r>
              <a:rPr lang="sl-SI" sz="3000" b="1" dirty="0" smtClean="0"/>
              <a:t>vrti (do </a:t>
            </a:r>
            <a:r>
              <a:rPr lang="sl-SI" sz="3000" b="1" dirty="0"/>
              <a:t>sedaj je znanih več kot 1480 </a:t>
            </a:r>
            <a:r>
              <a:rPr lang="sl-SI" sz="3000" b="1" dirty="0" smtClean="0"/>
              <a:t>pulsarjev)</a:t>
            </a:r>
            <a:endParaRPr lang="sl-SI" sz="3000" b="1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37022"/>
            <a:ext cx="4248472" cy="287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49" y="3644050"/>
            <a:ext cx="2664296" cy="307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7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320480"/>
          </a:xfrm>
        </p:spPr>
        <p:txBody>
          <a:bodyPr/>
          <a:lstStyle/>
          <a:p>
            <a:pPr algn="just"/>
            <a:r>
              <a:rPr lang="sl-SI" sz="3000" b="1" dirty="0"/>
              <a:t>L</a:t>
            </a:r>
            <a:r>
              <a:rPr lang="sl-SI" sz="3000" b="1" dirty="0" smtClean="0"/>
              <a:t>eta </a:t>
            </a:r>
            <a:r>
              <a:rPr lang="sl-SI" sz="3000" b="1" dirty="0"/>
              <a:t>1963 so astronomi odkrili objekt z imenom 3C273, za katerega so mislili, da je zvezda. Izkazalo se je, da ni zvezda, temveč zelo svetleč in oddaljen nov razred objektov, ki jih danes imenujemo </a:t>
            </a:r>
            <a:r>
              <a:rPr lang="sl-SI" sz="3000" b="1" i="1" u="sng" dirty="0" smtClean="0"/>
              <a:t>kvazarji</a:t>
            </a:r>
          </a:p>
          <a:p>
            <a:pPr algn="just"/>
            <a:r>
              <a:rPr lang="sl-SI" sz="3000" b="1" dirty="0" smtClean="0"/>
              <a:t>Manj </a:t>
            </a:r>
            <a:r>
              <a:rPr lang="sl-SI" sz="3000" b="1" dirty="0"/>
              <a:t>energetski, vendar pa povezani </a:t>
            </a:r>
            <a:r>
              <a:rPr lang="sl-SI" sz="3000" b="1" dirty="0" smtClean="0"/>
              <a:t>objekti, </a:t>
            </a:r>
            <a:r>
              <a:rPr lang="sl-SI" sz="3000" b="1" dirty="0"/>
              <a:t>imenovani </a:t>
            </a:r>
            <a:r>
              <a:rPr lang="sl-SI" sz="3000" b="1" i="1" u="sng" dirty="0"/>
              <a:t>aktivna galaktična jedra</a:t>
            </a:r>
            <a:r>
              <a:rPr lang="sl-SI" sz="3000" b="1" dirty="0"/>
              <a:t> zdaj redno preučujejo z uporabo radio </a:t>
            </a:r>
            <a:r>
              <a:rPr lang="sl-SI" sz="3000" b="1" dirty="0" smtClean="0"/>
              <a:t>astronomije</a:t>
            </a:r>
            <a:endParaRPr lang="sl-SI" sz="3000" b="1" dirty="0"/>
          </a:p>
          <a:p>
            <a:endParaRPr lang="sl-SI" i="1" u="sng" dirty="0" smtClean="0"/>
          </a:p>
          <a:p>
            <a:endParaRPr lang="sl-SI" dirty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9191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Zgodovina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l-SI" b="1" dirty="0" smtClean="0"/>
              <a:t>Prvo odkritje radijskih valov sega v leto 1930, ko je Karl Jansky opazoval sevanje oddano z Mlečne ceste (ang. “Milky Way”)</a:t>
            </a:r>
          </a:p>
          <a:p>
            <a:pPr algn="just"/>
            <a:r>
              <a:rPr lang="sl-SI" b="1" dirty="0" smtClean="0"/>
              <a:t>Prvi radio teleskop je leta 1937 izdelal Grote Reber</a:t>
            </a:r>
          </a:p>
          <a:p>
            <a:pPr algn="just"/>
            <a:r>
              <a:rPr lang="sl-SI" b="1" dirty="0" smtClean="0"/>
              <a:t>Leta 1942 je anglež J.S.Hey prvi zaznal radijske valove , ki jih oddaja Sonce. </a:t>
            </a:r>
          </a:p>
          <a:p>
            <a:pPr algn="just"/>
            <a:r>
              <a:rPr lang="sl-SI" b="1" dirty="0" smtClean="0"/>
              <a:t>Do zgodnjih 50ih let sta M. Ryle in A. Hewish s pomočjo Cambridge Interferometra kartirala izvore radijskih valov. 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2067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4623"/>
            <a:ext cx="4038600" cy="505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08720"/>
            <a:ext cx="40386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8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/>
          <a:lstStyle/>
          <a:p>
            <a:pPr algn="just"/>
            <a:r>
              <a:rPr lang="sl-SI" sz="3000" b="1" dirty="0"/>
              <a:t>R</a:t>
            </a:r>
            <a:r>
              <a:rPr lang="sl-SI" sz="3000" b="1" dirty="0" smtClean="0"/>
              <a:t>adio </a:t>
            </a:r>
            <a:r>
              <a:rPr lang="sl-SI" sz="3000" b="1" dirty="0"/>
              <a:t>astronoma, Arno Penzias in Robert Wilson, sta leta 1964 odkrila kozmično mikrovalovno sevanje, ko sta poskušala ugotoviti izvor motenj v radijskih antenah</a:t>
            </a:r>
            <a:r>
              <a:rPr lang="sl-SI" sz="3000" b="1" dirty="0" smtClean="0"/>
              <a:t>.</a:t>
            </a:r>
          </a:p>
          <a:p>
            <a:pPr algn="just"/>
            <a:r>
              <a:rPr lang="sl-SI" sz="3000" b="1" dirty="0" smtClean="0"/>
              <a:t>Čeprav </a:t>
            </a:r>
            <a:r>
              <a:rPr lang="sl-SI" sz="3000" b="1" dirty="0"/>
              <a:t>je to sevanje šibko prežema vse </a:t>
            </a:r>
            <a:r>
              <a:rPr lang="sl-SI" sz="3000" b="1" dirty="0" smtClean="0"/>
              <a:t>vesolje</a:t>
            </a:r>
          </a:p>
          <a:p>
            <a:pPr algn="just"/>
            <a:r>
              <a:rPr lang="sl-SI" sz="3000" b="1" dirty="0"/>
              <a:t>P</a:t>
            </a:r>
            <a:r>
              <a:rPr lang="sl-SI" sz="3000" b="1" dirty="0" smtClean="0"/>
              <a:t>osledica omenjenega </a:t>
            </a:r>
            <a:r>
              <a:rPr lang="sl-SI" sz="3000" b="1" dirty="0"/>
              <a:t>sevanja je celo nekaj statike vašem </a:t>
            </a:r>
            <a:r>
              <a:rPr lang="sl-SI" sz="3000" b="1" dirty="0" smtClean="0"/>
              <a:t>TV-ju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3490959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8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Kaj je na sliki?</a:t>
            </a:r>
            <a:endParaRPr lang="sl-SI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1427"/>
            <a:ext cx="8640960" cy="583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3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ISKANJE IZVENZEMELJSKE INTELIGENCE (ET)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dirty="0" smtClean="0"/>
              <a:t>Ali smo sami? Are we alone?</a:t>
            </a:r>
          </a:p>
          <a:p>
            <a:endParaRPr lang="sl-SI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193736" cy="378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3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 algn="just"/>
            <a:r>
              <a:rPr lang="sl-SI" sz="3000" b="1" dirty="0"/>
              <a:t>T</a:t>
            </a:r>
            <a:r>
              <a:rPr lang="sl-SI" sz="3000" b="1" dirty="0" smtClean="0"/>
              <a:t>o </a:t>
            </a:r>
            <a:r>
              <a:rPr lang="sl-SI" sz="3000" b="1" dirty="0"/>
              <a:t>je morda najbolj razširjeno vprašanje, na katerega človeška vrsta išče </a:t>
            </a:r>
            <a:r>
              <a:rPr lang="sl-SI" sz="3000" b="1" dirty="0" smtClean="0"/>
              <a:t>odgovor</a:t>
            </a:r>
          </a:p>
          <a:p>
            <a:pPr algn="just"/>
            <a:r>
              <a:rPr lang="sl-SI" sz="3000" b="1" dirty="0" smtClean="0"/>
              <a:t>Znanstveniki</a:t>
            </a:r>
            <a:r>
              <a:rPr lang="sl-SI" sz="3000" b="1" dirty="0"/>
              <a:t>, filozofi in ljudje na splošno podajajo različne odgovore, nekateri optimistične, nekateri pesimistični, nekateri pa z zagotovostjo trdijo, da smo sami oz. da »nezemljani« ne </a:t>
            </a:r>
            <a:r>
              <a:rPr lang="sl-SI" sz="3000" b="1" dirty="0" smtClean="0"/>
              <a:t>obstajajo</a:t>
            </a:r>
          </a:p>
          <a:p>
            <a:pPr algn="just"/>
            <a:r>
              <a:rPr lang="sl-SI" sz="3000" b="1" dirty="0" smtClean="0"/>
              <a:t>Ker </a:t>
            </a:r>
            <a:r>
              <a:rPr lang="sl-SI" sz="3000" b="1" dirty="0"/>
              <a:t>je nemogoče potovati po medzvezdnih razdaljah imamo ljudje samo eno orodje, ki je sposobno odgovoriti na vprašanje – radijski teleskop.</a:t>
            </a:r>
          </a:p>
        </p:txBody>
      </p:sp>
    </p:spTree>
    <p:extLst>
      <p:ext uri="{BB962C8B-B14F-4D97-AF65-F5344CB8AC3E}">
        <p14:creationId xmlns:p14="http://schemas.microsoft.com/office/powerpoint/2010/main" val="28783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/>
          </a:bodyPr>
          <a:lstStyle/>
          <a:p>
            <a:pPr algn="just"/>
            <a:r>
              <a:rPr lang="sl-SI" sz="3000" b="1" dirty="0"/>
              <a:t>C</a:t>
            </a:r>
            <a:r>
              <a:rPr lang="sl-SI" sz="3000" b="1" dirty="0" smtClean="0"/>
              <a:t>elo </a:t>
            </a:r>
            <a:r>
              <a:rPr lang="sl-SI" sz="3000" b="1" dirty="0"/>
              <a:t>najbolj objektivni </a:t>
            </a:r>
            <a:r>
              <a:rPr lang="sl-SI" sz="3000" b="1" dirty="0" smtClean="0"/>
              <a:t>poskusi </a:t>
            </a:r>
            <a:r>
              <a:rPr lang="sl-SI" sz="3000" b="1" dirty="0"/>
              <a:t>za izračun možnega števila planetov v naši galaksiji, na katerih so takšni pogoji, da lahko </a:t>
            </a:r>
            <a:r>
              <a:rPr lang="sl-SI" sz="3000" b="1" dirty="0" smtClean="0"/>
              <a:t>obstaja inteligentna oblika </a:t>
            </a:r>
            <a:r>
              <a:rPr lang="sl-SI" sz="3000" b="1" dirty="0"/>
              <a:t>življenja, s katerim bi lahko komunicirali, </a:t>
            </a:r>
            <a:r>
              <a:rPr lang="sl-SI" sz="3000" b="1" dirty="0" smtClean="0"/>
              <a:t>so </a:t>
            </a:r>
            <a:r>
              <a:rPr lang="sl-SI" sz="3000" b="1" dirty="0"/>
              <a:t>pokazali, da je takšno število planetov kjerkoli med 1 (Zemlja) do 10 </a:t>
            </a:r>
            <a:r>
              <a:rPr lang="sl-SI" sz="3000" b="1" dirty="0" smtClean="0"/>
              <a:t>milijonov:</a:t>
            </a:r>
          </a:p>
          <a:p>
            <a:pPr marL="1449388" indent="-457200" algn="just">
              <a:buFont typeface="Wingdings" pitchFamily="2" charset="2"/>
              <a:buChar char="§"/>
            </a:pPr>
            <a:r>
              <a:rPr lang="sl-SI" sz="3000" b="1" dirty="0"/>
              <a:t>n</a:t>
            </a:r>
            <a:r>
              <a:rPr lang="sl-SI" sz="3000" b="1" dirty="0" smtClean="0"/>
              <a:t>astanek življenja kot ga poznamo mi,</a:t>
            </a:r>
          </a:p>
          <a:p>
            <a:pPr marL="1449388" indent="-457200" algn="just">
              <a:buFont typeface="Wingdings" pitchFamily="2" charset="2"/>
              <a:buChar char="§"/>
            </a:pPr>
            <a:r>
              <a:rPr lang="sl-SI" sz="3000" b="1" dirty="0"/>
              <a:t>v</a:t>
            </a:r>
            <a:r>
              <a:rPr lang="sl-SI" sz="3000" b="1" dirty="0" smtClean="0"/>
              <a:t>rsta z dovolj inteligentno tehnologijo,</a:t>
            </a:r>
          </a:p>
          <a:p>
            <a:pPr marL="1449388" indent="-457200" algn="just">
              <a:buFont typeface="Wingdings" pitchFamily="2" charset="2"/>
              <a:buChar char="§"/>
            </a:pPr>
            <a:r>
              <a:rPr lang="sl-SI" sz="3000" b="1" dirty="0"/>
              <a:t>m</a:t>
            </a:r>
            <a:r>
              <a:rPr lang="sl-SI" sz="3000" b="1" dirty="0" smtClean="0"/>
              <a:t>ožnost oddajanja EM signalov v vesolje,</a:t>
            </a:r>
          </a:p>
          <a:p>
            <a:pPr marL="1449388" indent="-457200" algn="just">
              <a:buFont typeface="Wingdings" pitchFamily="2" charset="2"/>
              <a:buChar char="§"/>
            </a:pPr>
            <a:r>
              <a:rPr lang="sl-SI" sz="3000" b="1" dirty="0"/>
              <a:t>n</a:t>
            </a:r>
            <a:r>
              <a:rPr lang="sl-SI" sz="3000" b="1" dirty="0" smtClean="0"/>
              <a:t>a pravi oddaljenosti od Zemlje</a:t>
            </a:r>
            <a:endParaRPr lang="sl-SI" sz="3000" b="1" dirty="0"/>
          </a:p>
        </p:txBody>
      </p:sp>
    </p:spTree>
    <p:extLst>
      <p:ext uri="{BB962C8B-B14F-4D97-AF65-F5344CB8AC3E}">
        <p14:creationId xmlns:p14="http://schemas.microsoft.com/office/powerpoint/2010/main" val="6779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312368"/>
          </a:xfrm>
        </p:spPr>
        <p:txBody>
          <a:bodyPr/>
          <a:lstStyle/>
          <a:p>
            <a:pPr marL="0" indent="0" algn="ctr">
              <a:buNone/>
            </a:pPr>
            <a:r>
              <a:rPr lang="sl-SI" sz="3000" b="1" u="sng" dirty="0" smtClean="0"/>
              <a:t>Problem št.1</a:t>
            </a:r>
          </a:p>
          <a:p>
            <a:pPr marL="0" indent="0" algn="ctr">
              <a:buNone/>
            </a:pPr>
            <a:r>
              <a:rPr lang="sl-SI" b="1" dirty="0" smtClean="0"/>
              <a:t>ISKANJE PRAVE FREKVENCE VALOVANJA</a:t>
            </a:r>
          </a:p>
          <a:p>
            <a:pPr marL="0" indent="0" algn="ctr">
              <a:buNone/>
            </a:pPr>
            <a:endParaRPr lang="sl-SI" b="1" dirty="0"/>
          </a:p>
          <a:p>
            <a:pPr marL="0" indent="0" algn="ctr">
              <a:buNone/>
            </a:pPr>
            <a:r>
              <a:rPr lang="sl-SI" sz="3000" b="1" u="sng" dirty="0" smtClean="0"/>
              <a:t>Problem št.2</a:t>
            </a:r>
          </a:p>
          <a:p>
            <a:pPr marL="0" indent="0" algn="ctr">
              <a:buNone/>
            </a:pPr>
            <a:r>
              <a:rPr lang="sl-SI" b="1" dirty="0" smtClean="0"/>
              <a:t>KJE ISKATI?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2148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865813"/>
          </a:xfrm>
        </p:spPr>
        <p:txBody>
          <a:bodyPr>
            <a:normAutofit fontScale="92500"/>
          </a:bodyPr>
          <a:lstStyle/>
          <a:p>
            <a:pPr algn="just"/>
            <a:r>
              <a:rPr lang="sl-SI" b="1" dirty="0"/>
              <a:t>Inštitut SETI, ustanovljen leta 1984, pomaga pri usklajevanju raziskovanj in iskanju finančnih sredstev za številne raziskovalce in </a:t>
            </a:r>
            <a:r>
              <a:rPr lang="sl-SI" b="1" dirty="0" smtClean="0"/>
              <a:t>projekte</a:t>
            </a:r>
          </a:p>
          <a:p>
            <a:pPr algn="just"/>
            <a:r>
              <a:rPr lang="sl-SI" b="1" dirty="0" smtClean="0"/>
              <a:t>Najbolj </a:t>
            </a:r>
            <a:r>
              <a:rPr lang="sl-SI" b="1" dirty="0"/>
              <a:t>obsežen projekt dosedaj, ki je bil pod okriljem inštituta SETI, je projekt </a:t>
            </a:r>
            <a:r>
              <a:rPr lang="sl-SI" b="1" dirty="0" smtClean="0"/>
              <a:t>Phoenix</a:t>
            </a:r>
          </a:p>
          <a:p>
            <a:pPr algn="just"/>
            <a:r>
              <a:rPr lang="sl-SI" b="1" dirty="0" smtClean="0"/>
              <a:t>Od </a:t>
            </a:r>
            <a:r>
              <a:rPr lang="sl-SI" b="1" dirty="0"/>
              <a:t>leta 1995 se je spremljajo radijske signale iz bližnjih 1000 Soncu podobnih zvezd, z uporabo  največje antene na južni polobli na svetu (Avstralija – 70m </a:t>
            </a:r>
            <a:r>
              <a:rPr lang="sl-SI" b="1" dirty="0" smtClean="0"/>
              <a:t>krožnik)</a:t>
            </a:r>
          </a:p>
          <a:p>
            <a:pPr algn="just"/>
            <a:r>
              <a:rPr lang="sl-SI" b="1" dirty="0" smtClean="0"/>
              <a:t>Marca </a:t>
            </a:r>
            <a:r>
              <a:rPr lang="sl-SI" b="1" dirty="0"/>
              <a:t>2004 je bil projekt končan, saj po spremljanju </a:t>
            </a:r>
            <a:r>
              <a:rPr lang="sl-SI" b="1" dirty="0" smtClean="0"/>
              <a:t>800-tih </a:t>
            </a:r>
            <a:r>
              <a:rPr lang="sl-SI" b="1" dirty="0"/>
              <a:t>zvezd niso našli nobenih dokazov o zunajzemeljskih </a:t>
            </a:r>
            <a:r>
              <a:rPr lang="sl-SI" b="1" dirty="0" smtClean="0"/>
              <a:t>signalih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9835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pPr algn="just"/>
            <a:r>
              <a:rPr lang="sl-SI" sz="3000" b="1" dirty="0"/>
              <a:t>NASA je v začetku 90.let zagnala nov projekt – Origins Programe, ki ima drugačen pristop pri reševanju vprašanja o življenju v vesolju</a:t>
            </a:r>
            <a:r>
              <a:rPr lang="sl-SI" sz="3000" b="1" dirty="0" smtClean="0"/>
              <a:t>.</a:t>
            </a:r>
          </a:p>
          <a:p>
            <a:pPr algn="just"/>
            <a:r>
              <a:rPr lang="sl-SI" sz="3000" b="1" dirty="0" smtClean="0"/>
              <a:t>Misije, ki trenutno potekajo v okviru tega projekta:</a:t>
            </a:r>
          </a:p>
          <a:p>
            <a:pPr marL="1619250" indent="-457200" algn="just">
              <a:buFont typeface="Wingdings" pitchFamily="2" charset="2"/>
              <a:buChar char="§"/>
            </a:pPr>
            <a:r>
              <a:rPr lang="sl-SI" sz="3000" b="1" dirty="0"/>
              <a:t>v</a:t>
            </a:r>
            <a:r>
              <a:rPr lang="sl-SI" sz="3000" b="1" dirty="0" smtClean="0"/>
              <a:t>esoljski teleskop Hubble</a:t>
            </a:r>
          </a:p>
          <a:p>
            <a:pPr marL="1619250" indent="-457200" algn="just">
              <a:buFont typeface="Wingdings" pitchFamily="2" charset="2"/>
              <a:buChar char="§"/>
            </a:pPr>
            <a:r>
              <a:rPr lang="sl-SI" sz="3000" b="1" dirty="0"/>
              <a:t>v</a:t>
            </a:r>
            <a:r>
              <a:rPr lang="sl-SI" sz="3000" b="1" dirty="0" smtClean="0"/>
              <a:t>esoljski teleskop Spitzer</a:t>
            </a:r>
          </a:p>
          <a:p>
            <a:pPr marL="1619250" indent="-457200" algn="just">
              <a:buFont typeface="Wingdings" pitchFamily="2" charset="2"/>
              <a:buChar char="§"/>
            </a:pPr>
            <a:r>
              <a:rPr lang="sl-SI" sz="3000" b="1" dirty="0" smtClean="0"/>
              <a:t>Keck-ov interferometer</a:t>
            </a:r>
          </a:p>
          <a:p>
            <a:pPr marL="1619250" indent="-457200" algn="just">
              <a:buFont typeface="Wingdings" pitchFamily="2" charset="2"/>
              <a:buChar char="§"/>
            </a:pPr>
            <a:r>
              <a:rPr lang="sl-SI" sz="3000" b="1" dirty="0" smtClean="0"/>
              <a:t>...</a:t>
            </a:r>
          </a:p>
          <a:p>
            <a:pPr algn="just"/>
            <a:r>
              <a:rPr lang="sl-SI" sz="3000" b="1" dirty="0" smtClean="0"/>
              <a:t>Bistvo </a:t>
            </a:r>
            <a:r>
              <a:rPr lang="sl-SI" sz="3000" b="1" dirty="0"/>
              <a:t>tega projekta je v raziskavi nastanka zvezd in </a:t>
            </a:r>
            <a:r>
              <a:rPr lang="sl-SI" sz="3000" b="1" dirty="0" smtClean="0"/>
              <a:t>planetov</a:t>
            </a:r>
            <a:endParaRPr lang="sl-SI" sz="3000" b="1" dirty="0"/>
          </a:p>
        </p:txBody>
      </p:sp>
    </p:spTree>
    <p:extLst>
      <p:ext uri="{BB962C8B-B14F-4D97-AF65-F5344CB8AC3E}">
        <p14:creationId xmlns:p14="http://schemas.microsoft.com/office/powerpoint/2010/main" val="14339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just"/>
            <a:r>
              <a:rPr lang="sl-SI" sz="3000" b="1" dirty="0"/>
              <a:t>V</a:t>
            </a:r>
            <a:r>
              <a:rPr lang="sl-SI" sz="3000" b="1" dirty="0" smtClean="0"/>
              <a:t> </a:t>
            </a:r>
            <a:r>
              <a:rPr lang="sl-SI" sz="3000" b="1" dirty="0"/>
              <a:t>tem procesu bodo zelo tehnološko napredni teleskopi uporabljali tehnike astrometrije in neposrednega slikanja pri iskanju dokazov o planetih in morebitnem obstoju »malih zelenih možičkov</a:t>
            </a:r>
            <a:r>
              <a:rPr lang="sl-SI" sz="3000" b="1" dirty="0" smtClean="0"/>
              <a:t>«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35" y="2276872"/>
            <a:ext cx="2165210" cy="415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Tehnike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sl-SI" sz="3000" b="1" dirty="0" smtClean="0"/>
              <a:t>Poznamo več metod opazovanja radijskih valov,  ustrezno tehniko pa izberemo glede na moč signala in podrobnost, ki jo želimo doseči.</a:t>
            </a:r>
          </a:p>
          <a:p>
            <a:pPr algn="just"/>
            <a:r>
              <a:rPr lang="sl-SI" sz="3000" b="1" dirty="0" smtClean="0"/>
              <a:t>Poznamo: </a:t>
            </a:r>
          </a:p>
          <a:p>
            <a:pPr lvl="1" algn="just">
              <a:buFont typeface="Wingdings" pitchFamily="2" charset="2"/>
              <a:buChar char="§"/>
            </a:pPr>
            <a:r>
              <a:rPr lang="sl-SI" sz="3000" b="1" dirty="0" smtClean="0"/>
              <a:t>Radio teleskopi (posamični)</a:t>
            </a:r>
          </a:p>
          <a:p>
            <a:pPr lvl="1" algn="just">
              <a:buFont typeface="Wingdings" pitchFamily="2" charset="2"/>
              <a:buChar char="§"/>
            </a:pPr>
            <a:r>
              <a:rPr lang="sl-SI" sz="3000" b="1" dirty="0" smtClean="0"/>
              <a:t>Radio interferometri (dva ali več radio teleskopov)</a:t>
            </a:r>
          </a:p>
          <a:p>
            <a:pPr lvl="2" algn="just"/>
            <a:r>
              <a:rPr lang="sl-SI" sz="3000" b="1" dirty="0" smtClean="0"/>
              <a:t>VLBA</a:t>
            </a:r>
            <a:endParaRPr lang="sl-SI" sz="3000" b="1" dirty="0"/>
          </a:p>
          <a:p>
            <a:pPr lvl="2" algn="just"/>
            <a:r>
              <a:rPr lang="sl-SI" sz="3000" b="1" dirty="0" smtClean="0"/>
              <a:t>VLA</a:t>
            </a:r>
            <a:endParaRPr lang="sl-SI" sz="3000" b="1" dirty="0"/>
          </a:p>
        </p:txBody>
      </p:sp>
    </p:spTree>
    <p:extLst>
      <p:ext uri="{BB962C8B-B14F-4D97-AF65-F5344CB8AC3E}">
        <p14:creationId xmlns:p14="http://schemas.microsoft.com/office/powerpoint/2010/main" val="38657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VIRI</a:t>
            </a:r>
            <a:endParaRPr lang="sl-SI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sl-SI" b="1" dirty="0" smtClean="0"/>
              <a:t>Miller </a:t>
            </a:r>
            <a:r>
              <a:rPr lang="sl-SI" b="1" dirty="0"/>
              <a:t>Fisher, Diane. </a:t>
            </a:r>
            <a:r>
              <a:rPr lang="sl-SI" b="1" dirty="0" err="1"/>
              <a:t>Basics</a:t>
            </a:r>
            <a:r>
              <a:rPr lang="sl-SI" b="1" dirty="0"/>
              <a:t> </a:t>
            </a:r>
            <a:r>
              <a:rPr lang="sl-SI" b="1" dirty="0" err="1"/>
              <a:t>of</a:t>
            </a:r>
            <a:r>
              <a:rPr lang="sl-SI" b="1" dirty="0"/>
              <a:t> Radio </a:t>
            </a:r>
            <a:r>
              <a:rPr lang="sl-SI" b="1" dirty="0" err="1"/>
              <a:t>Astronomy</a:t>
            </a:r>
            <a:r>
              <a:rPr lang="sl-SI" b="1" dirty="0"/>
              <a:t> </a:t>
            </a:r>
            <a:r>
              <a:rPr lang="sl-SI" b="1" dirty="0" err="1"/>
              <a:t>for</a:t>
            </a:r>
            <a:r>
              <a:rPr lang="sl-SI" b="1" dirty="0"/>
              <a:t> </a:t>
            </a:r>
            <a:r>
              <a:rPr lang="sl-SI" b="1" dirty="0" err="1"/>
              <a:t>the</a:t>
            </a:r>
            <a:r>
              <a:rPr lang="sl-SI" b="1" dirty="0"/>
              <a:t> GAVRT (1998)</a:t>
            </a:r>
          </a:p>
          <a:p>
            <a:pPr lvl="0"/>
            <a:r>
              <a:rPr lang="sl-SI" b="1" u="sng" dirty="0">
                <a:hlinkClick r:id="rId2"/>
              </a:rPr>
              <a:t>http://outreach.atnf.csiro.au/education/everyone/radio-astronomy</a:t>
            </a:r>
            <a:r>
              <a:rPr lang="sl-SI" b="1" u="sng" dirty="0" smtClean="0">
                <a:hlinkClick r:id="rId2"/>
              </a:rPr>
              <a:t>/</a:t>
            </a:r>
            <a:r>
              <a:rPr lang="sl-SI" b="1" u="sng" dirty="0" smtClean="0"/>
              <a:t> (21.05.2012)</a:t>
            </a:r>
            <a:endParaRPr lang="sl-SI" b="1" dirty="0"/>
          </a:p>
          <a:p>
            <a:pPr lvl="0"/>
            <a:r>
              <a:rPr lang="sl-SI" b="1" u="sng" dirty="0">
                <a:hlinkClick r:id="rId3"/>
              </a:rPr>
              <a:t>http://</a:t>
            </a:r>
            <a:r>
              <a:rPr lang="sl-SI" b="1" u="sng" dirty="0" smtClean="0">
                <a:hlinkClick r:id="rId3"/>
              </a:rPr>
              <a:t>en.wikipedia.org/wiki/Radio_astronomy</a:t>
            </a:r>
            <a:r>
              <a:rPr lang="sl-SI" b="1" u="sng" dirty="0"/>
              <a:t> (21.05.2012)</a:t>
            </a:r>
            <a:endParaRPr lang="sl-SI" b="1" dirty="0"/>
          </a:p>
          <a:p>
            <a:pPr lvl="0"/>
            <a:r>
              <a:rPr lang="sl-SI" b="1" u="sng" dirty="0">
                <a:hlinkClick r:id="rId4"/>
              </a:rPr>
              <a:t>http://</a:t>
            </a:r>
            <a:r>
              <a:rPr lang="sl-SI" b="1" u="sng" dirty="0" smtClean="0">
                <a:hlinkClick r:id="rId4"/>
              </a:rPr>
              <a:t>www.radio-astronomy.org/pdf/sara-beginner-booklet.pdf</a:t>
            </a:r>
            <a:r>
              <a:rPr lang="sl-SI" b="1" u="sng" dirty="0"/>
              <a:t> (21.05.2012)</a:t>
            </a:r>
            <a:endParaRPr lang="sl-SI" b="1" dirty="0"/>
          </a:p>
          <a:p>
            <a:pPr lvl="0"/>
            <a:r>
              <a:rPr lang="sl-SI" b="1" u="sng" dirty="0">
                <a:hlinkClick r:id="rId5"/>
              </a:rPr>
              <a:t>http://</a:t>
            </a:r>
            <a:r>
              <a:rPr lang="sl-SI" b="1" u="sng" dirty="0" smtClean="0">
                <a:hlinkClick r:id="rId5"/>
              </a:rPr>
              <a:t>www.gb.nrao.edu/epo/powerpoint/ppt.html</a:t>
            </a:r>
            <a:r>
              <a:rPr lang="sl-SI" b="1" u="sng" dirty="0"/>
              <a:t> (21.05.2012)</a:t>
            </a:r>
            <a:endParaRPr lang="sl-SI" b="1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33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 teleskopi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l-SI" sz="3000" b="1" dirty="0" smtClean="0"/>
              <a:t>Teleskop zasnovan tako, da sprejema radijske valove.</a:t>
            </a:r>
          </a:p>
          <a:p>
            <a:pPr algn="just"/>
            <a:r>
              <a:rPr lang="sl-SI" sz="3000" b="1" dirty="0" smtClean="0"/>
              <a:t>Sestavlja ga :</a:t>
            </a:r>
          </a:p>
          <a:p>
            <a:pPr algn="just">
              <a:buFont typeface="Wingdings" pitchFamily="2" charset="2"/>
              <a:buChar char="§"/>
            </a:pPr>
            <a:r>
              <a:rPr lang="sl-SI" sz="3000" b="1" dirty="0" smtClean="0"/>
              <a:t>ena ali več anten za zbiranje valov (parabolični krožnik) in pošiljanje v sprejemnik.  </a:t>
            </a:r>
          </a:p>
          <a:p>
            <a:pPr algn="just">
              <a:buFont typeface="Wingdings" pitchFamily="2" charset="2"/>
              <a:buChar char="§"/>
            </a:pPr>
            <a:r>
              <a:rPr lang="sl-SI" sz="3000" b="1" dirty="0" smtClean="0"/>
              <a:t>sprejemnik z ojačevalcem, ki okrepi šibek radijski signal do stopnje, ko ga je mogoče izmeriti. </a:t>
            </a:r>
          </a:p>
          <a:p>
            <a:pPr algn="just">
              <a:buFont typeface="Wingdings" pitchFamily="2" charset="2"/>
              <a:buChar char="§"/>
            </a:pPr>
            <a:r>
              <a:rPr lang="sl-SI" sz="3000" b="1" dirty="0" smtClean="0"/>
              <a:t>snemalnik (za zapis sprejetega signala).</a:t>
            </a:r>
            <a:endParaRPr lang="sl-SI" sz="3000" b="1" dirty="0"/>
          </a:p>
        </p:txBody>
      </p:sp>
    </p:spTree>
    <p:extLst>
      <p:ext uri="{BB962C8B-B14F-4D97-AF65-F5344CB8AC3E}">
        <p14:creationId xmlns:p14="http://schemas.microsoft.com/office/powerpoint/2010/main" val="22269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Delovanje radio teleskopa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 descr="radio_telesco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427814"/>
            <a:ext cx="46767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54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 teleskopi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l-SI" sz="3000" b="1" dirty="0" smtClean="0"/>
              <a:t>Uporabni radio teleskopi morajo imeti velik premer, ker je intenziteta radijskih valov, v primerjavi z radiacijo v vidnem spektru majhna</a:t>
            </a:r>
          </a:p>
          <a:p>
            <a:endParaRPr lang="sl-SI" dirty="0"/>
          </a:p>
          <a:p>
            <a:pPr>
              <a:buNone/>
            </a:pPr>
            <a:endParaRPr lang="sl-SI" dirty="0"/>
          </a:p>
        </p:txBody>
      </p:sp>
      <p:pic>
        <p:nvPicPr>
          <p:cNvPr id="2051" name="Picture 3" descr="H:\Astronomija\smlpkssark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3140968"/>
            <a:ext cx="3500442" cy="3111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76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 interferometri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l-SI" b="1" dirty="0" smtClean="0"/>
              <a:t>Visoko resolucijo lahko dosežemo le z radio interferometrijo. </a:t>
            </a:r>
          </a:p>
          <a:p>
            <a:pPr algn="just"/>
            <a:r>
              <a:rPr lang="sl-SI" b="1" dirty="0" smtClean="0"/>
              <a:t>Današnje interferometre sestavljajo radio teleskopi, ki so med seboj povezani (fizično ali pa povežemo naknadno podatke) in opazujejo isti objekt.  S tem se poveča število signalov, ki jih pridobimo in s tem izboljšamo resolucijo (valovi ki koincidirajo se med seboj ojačijo)</a:t>
            </a:r>
          </a:p>
          <a:p>
            <a:pPr algn="just"/>
            <a:r>
              <a:rPr lang="sl-SI" b="1" dirty="0" smtClean="0"/>
              <a:t>Take sisteme ločimo glede na dolžino baze (ang. “baseline”) : poznamo VLBA(ang. “Very Long Baseline Array”) in VLA (ang. “Very Long Array).  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8803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</a:t>
            </a:r>
            <a:endParaRPr lang="sl-S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l-SI" b="1" dirty="0" smtClean="0"/>
              <a:t>27 radio teleskopov, ki se nahajajo na ravnini San Agustin v Novi Mehiki (ZDA).</a:t>
            </a:r>
          </a:p>
          <a:p>
            <a:pPr algn="just"/>
            <a:r>
              <a:rPr lang="sl-SI" b="1" dirty="0" smtClean="0"/>
              <a:t>Vsaka antena deluje neodvisno in ima premer antene 25m.</a:t>
            </a:r>
          </a:p>
          <a:p>
            <a:pPr algn="just"/>
            <a:r>
              <a:rPr lang="sl-SI" b="1" dirty="0" smtClean="0"/>
              <a:t>Razporejene so v obliki črke Y, v poljubni konfiguraciji (omogočen je premik po tirnicah)</a:t>
            </a:r>
          </a:p>
          <a:p>
            <a:pPr algn="just"/>
            <a:r>
              <a:rPr lang="sl-SI" b="1" dirty="0" smtClean="0"/>
              <a:t>Največja dolžina baze: 36km (sestav tako deluje kot ena sama antena s premerom 36km – s kombinacijo opazovanj)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6416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2428">
  <a:themeElements>
    <a:clrScheme name="Custom 3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7C3EC4D-CF95-451A-B0A0-58A41F8CB4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TS030002428</Template>
  <TotalTime>245</TotalTime>
  <Words>1701</Words>
  <Application>Microsoft Office PowerPoint</Application>
  <PresentationFormat>On-screen Show (4:3)</PresentationFormat>
  <Paragraphs>138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TS030002428</vt:lpstr>
      <vt:lpstr>Radio astronomija</vt:lpstr>
      <vt:lpstr>Definicija, opis</vt:lpstr>
      <vt:lpstr>Zgodovina</vt:lpstr>
      <vt:lpstr>Tehnike</vt:lpstr>
      <vt:lpstr>Radio teleskopi</vt:lpstr>
      <vt:lpstr>Delovanje radio teleskopa</vt:lpstr>
      <vt:lpstr>Radio teleskopi</vt:lpstr>
      <vt:lpstr>Radio interferometri</vt:lpstr>
      <vt:lpstr>VLA</vt:lpstr>
      <vt:lpstr>VLA</vt:lpstr>
      <vt:lpstr>VLBI</vt:lpstr>
      <vt:lpstr>VLBI</vt:lpstr>
      <vt:lpstr>PRINCIPI RADIO ASTRONOMIJE</vt:lpstr>
      <vt:lpstr>Elektromagnetno valovanje (EMV)</vt:lpstr>
      <vt:lpstr>PowerPoint Presentation</vt:lpstr>
      <vt:lpstr>PowerPoint Presentation</vt:lpstr>
      <vt:lpstr>Radijsko valovanje</vt:lpstr>
      <vt:lpstr>Kako nastanejo radijski valovi?</vt:lpstr>
      <vt:lpstr>Viri radijskih valov</vt:lpstr>
      <vt:lpstr>TOPLOTNE EMISIJE</vt:lpstr>
      <vt:lpstr>PowerPoint Presentation</vt:lpstr>
      <vt:lpstr>PowerPoint Presentation</vt:lpstr>
      <vt:lpstr>NETOPLOTNE EMISIJE</vt:lpstr>
      <vt:lpstr>PowerPoint Presentation</vt:lpstr>
      <vt:lpstr>PowerPoint Presentation</vt:lpstr>
      <vt:lpstr>Kaj se lahko naučimo iz radio astronomije?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Kaj je na sliki?</vt:lpstr>
      <vt:lpstr>ISKANJE IZVENZEMELJSKE INTELIGENCE (ET)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astronomija</dc:title>
  <dc:creator>Boštjan</dc:creator>
  <cp:lastModifiedBy>Boštjan</cp:lastModifiedBy>
  <cp:revision>19</cp:revision>
  <dcterms:created xsi:type="dcterms:W3CDTF">2012-05-20T07:35:39Z</dcterms:created>
  <dcterms:modified xsi:type="dcterms:W3CDTF">2012-05-21T18:52:43Z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TC300024289990</vt:lpwstr>
  </property>
</Properties>
</file>