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A0BE810-3967-4904-BB81-3FCED2FE784A}" type="datetimeFigureOut">
              <a:rPr lang="sl-SI" smtClean="0"/>
              <a:t>17.5.2012</a:t>
            </a:fld>
            <a:endParaRPr lang="sl-SI"/>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sl-SI"/>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8B9DE06-6914-40A1-BF0E-47094712E3E9}"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0BE810-3967-4904-BB81-3FCED2FE784A}" type="datetimeFigureOut">
              <a:rPr lang="sl-SI" smtClean="0"/>
              <a:t>17.5.2012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8B9DE06-6914-40A1-BF0E-47094712E3E9}"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0BE810-3967-4904-BB81-3FCED2FE784A}" type="datetimeFigureOut">
              <a:rPr lang="sl-SI" smtClean="0"/>
              <a:t>17.5.2012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8B9DE06-6914-40A1-BF0E-47094712E3E9}"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A0BE810-3967-4904-BB81-3FCED2FE784A}" type="datetimeFigureOut">
              <a:rPr lang="sl-SI" smtClean="0"/>
              <a:t>17.5.2012</a:t>
            </a:fld>
            <a:endParaRPr lang="sl-SI"/>
          </a:p>
        </p:txBody>
      </p:sp>
      <p:sp>
        <p:nvSpPr>
          <p:cNvPr id="5" name="Footer Placeholder 4"/>
          <p:cNvSpPr>
            <a:spLocks noGrp="1"/>
          </p:cNvSpPr>
          <p:nvPr>
            <p:ph type="ftr" sz="quarter" idx="11"/>
          </p:nvPr>
        </p:nvSpPr>
        <p:spPr>
          <a:xfrm>
            <a:off x="457200" y="6480969"/>
            <a:ext cx="4260056" cy="300831"/>
          </a:xfrm>
        </p:spPr>
        <p:txBody>
          <a:bodyPr/>
          <a:lstStyle/>
          <a:p>
            <a:endParaRPr lang="sl-SI"/>
          </a:p>
        </p:txBody>
      </p:sp>
      <p:sp>
        <p:nvSpPr>
          <p:cNvPr id="6" name="Slide Number Placeholder 5"/>
          <p:cNvSpPr>
            <a:spLocks noGrp="1"/>
          </p:cNvSpPr>
          <p:nvPr>
            <p:ph type="sldNum" sz="quarter" idx="12"/>
          </p:nvPr>
        </p:nvSpPr>
        <p:spPr/>
        <p:txBody>
          <a:bodyPr/>
          <a:lstStyle/>
          <a:p>
            <a:fld id="{18B9DE06-6914-40A1-BF0E-47094712E3E9}"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A0BE810-3967-4904-BB81-3FCED2FE784A}" type="datetimeFigureOut">
              <a:rPr lang="sl-SI" smtClean="0"/>
              <a:t>17.5.2012</a:t>
            </a:fld>
            <a:endParaRPr lang="sl-SI"/>
          </a:p>
        </p:txBody>
      </p:sp>
      <p:sp>
        <p:nvSpPr>
          <p:cNvPr id="5" name="Footer Placeholder 4"/>
          <p:cNvSpPr>
            <a:spLocks noGrp="1"/>
          </p:cNvSpPr>
          <p:nvPr>
            <p:ph type="ftr" sz="quarter" idx="11"/>
          </p:nvPr>
        </p:nvSpPr>
        <p:spPr>
          <a:xfrm>
            <a:off x="2619376" y="6480969"/>
            <a:ext cx="4260056" cy="300831"/>
          </a:xfrm>
        </p:spPr>
        <p:txBody>
          <a:bodyPr/>
          <a:lstStyle/>
          <a:p>
            <a:endParaRPr lang="sl-SI"/>
          </a:p>
        </p:txBody>
      </p:sp>
      <p:sp>
        <p:nvSpPr>
          <p:cNvPr id="6" name="Slide Number Placeholder 5"/>
          <p:cNvSpPr>
            <a:spLocks noGrp="1"/>
          </p:cNvSpPr>
          <p:nvPr>
            <p:ph type="sldNum" sz="quarter" idx="12"/>
          </p:nvPr>
        </p:nvSpPr>
        <p:spPr>
          <a:xfrm>
            <a:off x="8451056" y="809624"/>
            <a:ext cx="502920" cy="300831"/>
          </a:xfrm>
        </p:spPr>
        <p:txBody>
          <a:bodyPr/>
          <a:lstStyle/>
          <a:p>
            <a:fld id="{18B9DE06-6914-40A1-BF0E-47094712E3E9}" type="slidenum">
              <a:rPr lang="sl-SI" smtClean="0"/>
              <a:t>‹#›</a:t>
            </a:fld>
            <a:endParaRPr lang="sl-SI"/>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A0BE810-3967-4904-BB81-3FCED2FE784A}" type="datetimeFigureOut">
              <a:rPr lang="sl-SI" smtClean="0"/>
              <a:t>17.5.2012</a:t>
            </a:fld>
            <a:endParaRPr lang="sl-SI"/>
          </a:p>
        </p:txBody>
      </p:sp>
      <p:sp>
        <p:nvSpPr>
          <p:cNvPr id="6" name="Footer Placeholder 5"/>
          <p:cNvSpPr>
            <a:spLocks noGrp="1"/>
          </p:cNvSpPr>
          <p:nvPr>
            <p:ph type="ftr" sz="quarter" idx="11"/>
          </p:nvPr>
        </p:nvSpPr>
        <p:spPr>
          <a:xfrm>
            <a:off x="457200" y="6480969"/>
            <a:ext cx="4260056" cy="301752"/>
          </a:xfrm>
        </p:spPr>
        <p:txBody>
          <a:bodyPr/>
          <a:lstStyle/>
          <a:p>
            <a:endParaRPr lang="sl-SI"/>
          </a:p>
        </p:txBody>
      </p:sp>
      <p:sp>
        <p:nvSpPr>
          <p:cNvPr id="7" name="Slide Number Placeholder 6"/>
          <p:cNvSpPr>
            <a:spLocks noGrp="1"/>
          </p:cNvSpPr>
          <p:nvPr>
            <p:ph type="sldNum" sz="quarter" idx="12"/>
          </p:nvPr>
        </p:nvSpPr>
        <p:spPr>
          <a:xfrm>
            <a:off x="7589520" y="6480969"/>
            <a:ext cx="502920" cy="301752"/>
          </a:xfrm>
        </p:spPr>
        <p:txBody>
          <a:bodyPr/>
          <a:lstStyle/>
          <a:p>
            <a:fld id="{18B9DE06-6914-40A1-BF0E-47094712E3E9}"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A0BE810-3967-4904-BB81-3FCED2FE784A}" type="datetimeFigureOut">
              <a:rPr lang="sl-SI" smtClean="0"/>
              <a:t>17.5.2012</a:t>
            </a:fld>
            <a:endParaRPr lang="sl-SI"/>
          </a:p>
        </p:txBody>
      </p:sp>
      <p:sp>
        <p:nvSpPr>
          <p:cNvPr id="8" name="Footer Placeholder 7"/>
          <p:cNvSpPr>
            <a:spLocks noGrp="1"/>
          </p:cNvSpPr>
          <p:nvPr>
            <p:ph type="ftr" sz="quarter" idx="11"/>
          </p:nvPr>
        </p:nvSpPr>
        <p:spPr>
          <a:xfrm>
            <a:off x="457200" y="6480969"/>
            <a:ext cx="4261104" cy="301752"/>
          </a:xfrm>
        </p:spPr>
        <p:txBody>
          <a:bodyPr/>
          <a:lstStyle/>
          <a:p>
            <a:endParaRPr lang="sl-SI"/>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8B9DE06-6914-40A1-BF0E-47094712E3E9}"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0BE810-3967-4904-BB81-3FCED2FE784A}" type="datetimeFigureOut">
              <a:rPr lang="sl-SI" smtClean="0"/>
              <a:t>17.5.2012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8B9DE06-6914-40A1-BF0E-47094712E3E9}"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A0BE810-3967-4904-BB81-3FCED2FE784A}" type="datetimeFigureOut">
              <a:rPr lang="sl-SI" smtClean="0"/>
              <a:t>17.5.2012</a:t>
            </a:fld>
            <a:endParaRPr lang="sl-SI"/>
          </a:p>
        </p:txBody>
      </p:sp>
      <p:sp>
        <p:nvSpPr>
          <p:cNvPr id="3" name="Footer Placeholder 2"/>
          <p:cNvSpPr>
            <a:spLocks noGrp="1"/>
          </p:cNvSpPr>
          <p:nvPr>
            <p:ph type="ftr" sz="quarter" idx="11"/>
          </p:nvPr>
        </p:nvSpPr>
        <p:spPr>
          <a:xfrm>
            <a:off x="457200" y="6481890"/>
            <a:ext cx="4260056" cy="300831"/>
          </a:xfrm>
        </p:spPr>
        <p:txBody>
          <a:bodyPr/>
          <a:lstStyle/>
          <a:p>
            <a:endParaRPr lang="sl-SI"/>
          </a:p>
        </p:txBody>
      </p:sp>
      <p:sp>
        <p:nvSpPr>
          <p:cNvPr id="4" name="Slide Number Placeholder 3"/>
          <p:cNvSpPr>
            <a:spLocks noGrp="1"/>
          </p:cNvSpPr>
          <p:nvPr>
            <p:ph type="sldNum" sz="quarter" idx="12"/>
          </p:nvPr>
        </p:nvSpPr>
        <p:spPr>
          <a:xfrm>
            <a:off x="7589520" y="6480969"/>
            <a:ext cx="502920" cy="301752"/>
          </a:xfrm>
        </p:spPr>
        <p:txBody>
          <a:bodyPr/>
          <a:lstStyle/>
          <a:p>
            <a:fld id="{18B9DE06-6914-40A1-BF0E-47094712E3E9}"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A0BE810-3967-4904-BB81-3FCED2FE784A}" type="datetimeFigureOut">
              <a:rPr lang="sl-SI" smtClean="0"/>
              <a:t>17.5.2012</a:t>
            </a:fld>
            <a:endParaRPr lang="sl-SI"/>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sl-SI"/>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8B9DE06-6914-40A1-BF0E-47094712E3E9}"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A0BE810-3967-4904-BB81-3FCED2FE784A}" type="datetimeFigureOut">
              <a:rPr lang="sl-SI" smtClean="0"/>
              <a:t>17.5.2012</a:t>
            </a:fld>
            <a:endParaRPr lang="sl-SI"/>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sl-SI"/>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8B9DE06-6914-40A1-BF0E-47094712E3E9}"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A0BE810-3967-4904-BB81-3FCED2FE784A}" type="datetimeFigureOut">
              <a:rPr lang="sl-SI" smtClean="0"/>
              <a:t>17.5.2012</a:t>
            </a:fld>
            <a:endParaRPr lang="sl-SI"/>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sl-SI"/>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8B9DE06-6914-40A1-BF0E-47094712E3E9}"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gs-yWMuBNr4&amp;feature=fvwre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wikipedia.org/wiki/Vesolj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o\Desktop\samo\fax\4.letnik\Astronomija s satelitsko geodezijo\seminarska\Nastanek vesolja\Supernova_now_thats_a_big_bang_Wallpaper_o2z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348880"/>
            <a:ext cx="7772400" cy="1470025"/>
          </a:xfrm>
        </p:spPr>
        <p:txBody>
          <a:bodyPr/>
          <a:lstStyle/>
          <a:p>
            <a:r>
              <a:rPr lang="sl-SI" b="1" u="sng" dirty="0" smtClean="0"/>
              <a:t>Nastanek vesolja</a:t>
            </a:r>
            <a:endParaRPr lang="sl-SI" b="1" u="sng" dirty="0"/>
          </a:p>
        </p:txBody>
      </p:sp>
      <p:sp>
        <p:nvSpPr>
          <p:cNvPr id="3" name="Subtitle 2"/>
          <p:cNvSpPr>
            <a:spLocks noGrp="1"/>
          </p:cNvSpPr>
          <p:nvPr>
            <p:ph type="subTitle" idx="1"/>
          </p:nvPr>
        </p:nvSpPr>
        <p:spPr>
          <a:xfrm>
            <a:off x="251520" y="4941168"/>
            <a:ext cx="4464496" cy="1800200"/>
          </a:xfrm>
        </p:spPr>
        <p:txBody>
          <a:bodyPr/>
          <a:lstStyle/>
          <a:p>
            <a:pPr algn="l"/>
            <a:r>
              <a:rPr lang="sl-SI" b="1" dirty="0" smtClean="0">
                <a:solidFill>
                  <a:srgbClr val="FF0000"/>
                </a:solidFill>
              </a:rPr>
              <a:t>Vid Balek</a:t>
            </a:r>
          </a:p>
          <a:p>
            <a:pPr algn="l"/>
            <a:r>
              <a:rPr lang="sl-SI" b="1" dirty="0" smtClean="0">
                <a:solidFill>
                  <a:srgbClr val="FF0000"/>
                </a:solidFill>
              </a:rPr>
              <a:t>Samo Kumar</a:t>
            </a:r>
          </a:p>
          <a:p>
            <a:pPr algn="l"/>
            <a:r>
              <a:rPr lang="sl-SI" sz="2400" b="1" dirty="0" smtClean="0">
                <a:solidFill>
                  <a:srgbClr val="FF0000"/>
                </a:solidFill>
              </a:rPr>
              <a:t>Geo UNI, maj 2012</a:t>
            </a:r>
            <a:endParaRPr lang="sl-SI" sz="2400" b="1" dirty="0">
              <a:solidFill>
                <a:srgbClr val="FF0000"/>
              </a:solidFill>
            </a:endParaRPr>
          </a:p>
        </p:txBody>
      </p:sp>
      <p:sp>
        <p:nvSpPr>
          <p:cNvPr id="4" name="TextBox 3"/>
          <p:cNvSpPr txBox="1"/>
          <p:nvPr/>
        </p:nvSpPr>
        <p:spPr>
          <a:xfrm>
            <a:off x="1475656" y="188640"/>
            <a:ext cx="6048672" cy="830997"/>
          </a:xfrm>
          <a:prstGeom prst="rect">
            <a:avLst/>
          </a:prstGeom>
          <a:noFill/>
        </p:spPr>
        <p:txBody>
          <a:bodyPr wrap="square" rtlCol="0">
            <a:spAutoFit/>
          </a:bodyPr>
          <a:lstStyle/>
          <a:p>
            <a:pPr algn="ctr"/>
            <a:r>
              <a:rPr lang="sl-SI" sz="2400" b="1" dirty="0" smtClean="0"/>
              <a:t>Geodetska astronomija s satelitsko geodezijo</a:t>
            </a:r>
            <a:endParaRPr lang="sl-SI" sz="2400" b="1" dirty="0"/>
          </a:p>
        </p:txBody>
      </p:sp>
    </p:spTree>
    <p:extLst>
      <p:ext uri="{BB962C8B-B14F-4D97-AF65-F5344CB8AC3E}">
        <p14:creationId xmlns:p14="http://schemas.microsoft.com/office/powerpoint/2010/main" val="350018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6632"/>
            <a:ext cx="3810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l-SI" dirty="0">
                <a:effectLst/>
              </a:rPr>
              <a:t>Prvi </a:t>
            </a:r>
            <a:r>
              <a:rPr lang="sl-SI" dirty="0" smtClean="0">
                <a:effectLst/>
              </a:rPr>
              <a:t>elementi</a:t>
            </a:r>
            <a:endParaRPr lang="sl-SI" dirty="0"/>
          </a:p>
        </p:txBody>
      </p:sp>
      <p:sp>
        <p:nvSpPr>
          <p:cNvPr id="3" name="Content Placeholder 2"/>
          <p:cNvSpPr>
            <a:spLocks noGrp="1"/>
          </p:cNvSpPr>
          <p:nvPr>
            <p:ph idx="1"/>
          </p:nvPr>
        </p:nvSpPr>
        <p:spPr>
          <a:xfrm>
            <a:off x="457200" y="1628800"/>
            <a:ext cx="8229600" cy="4826008"/>
          </a:xfrm>
        </p:spPr>
        <p:txBody>
          <a:bodyPr>
            <a:normAutofit lnSpcReduction="10000"/>
          </a:bodyPr>
          <a:lstStyle/>
          <a:p>
            <a:r>
              <a:rPr lang="sl-SI" dirty="0"/>
              <a:t>V primerjavi z zmešnjav</a:t>
            </a:r>
            <a:r>
              <a:rPr lang="sl-SI" dirty="0">
                <a:solidFill>
                  <a:schemeClr val="bg1"/>
                </a:solidFill>
              </a:rPr>
              <a:t>o predhodnega </a:t>
            </a:r>
            <a:r>
              <a:rPr lang="sl-SI" dirty="0"/>
              <a:t>trenutka je bilo eno mi</a:t>
            </a:r>
            <a:r>
              <a:rPr lang="sl-SI" dirty="0">
                <a:solidFill>
                  <a:schemeClr val="bg1"/>
                </a:solidFill>
              </a:rPr>
              <a:t>nuto staro vesolje </a:t>
            </a:r>
            <a:r>
              <a:rPr lang="sl-SI" dirty="0"/>
              <a:t>vzor discipline</a:t>
            </a:r>
            <a:r>
              <a:rPr lang="sl-SI" dirty="0" smtClean="0"/>
              <a:t>.</a:t>
            </a:r>
          </a:p>
          <a:p>
            <a:r>
              <a:rPr lang="sl-SI" dirty="0"/>
              <a:t>Napolnjeno je bilo z fotoni, nevtrini, ki so pri temperaturi deset milijard drveli naokrog. Poleg njih pa je bilo še majceno število protonov, nevtronov in elektronov</a:t>
            </a:r>
            <a:r>
              <a:rPr lang="sl-SI" dirty="0" smtClean="0"/>
              <a:t>.</a:t>
            </a:r>
          </a:p>
          <a:p>
            <a:r>
              <a:rPr lang="sl-SI" dirty="0"/>
              <a:t>V naslednjih treh minutah se je razširjajoči kozmos ohladil in postal primeren za začetek "</a:t>
            </a:r>
            <a:r>
              <a:rPr lang="sl-SI" dirty="0" smtClean="0"/>
              <a:t>gradnje„ osnovnih delcev.</a:t>
            </a:r>
            <a:endParaRPr lang="sl-SI" dirty="0"/>
          </a:p>
        </p:txBody>
      </p:sp>
    </p:spTree>
    <p:extLst>
      <p:ext uri="{BB962C8B-B14F-4D97-AF65-F5344CB8AC3E}">
        <p14:creationId xmlns:p14="http://schemas.microsoft.com/office/powerpoint/2010/main" val="139403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501008"/>
            <a:ext cx="518457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l-SI" dirty="0">
                <a:effectLst/>
              </a:rPr>
              <a:t>Odmevi velikega poka</a:t>
            </a:r>
            <a:br>
              <a:rPr lang="sl-SI" dirty="0">
                <a:effectLst/>
              </a:rPr>
            </a:br>
            <a:endParaRPr lang="sl-SI" dirty="0"/>
          </a:p>
        </p:txBody>
      </p:sp>
      <p:sp>
        <p:nvSpPr>
          <p:cNvPr id="3" name="Content Placeholder 2"/>
          <p:cNvSpPr>
            <a:spLocks noGrp="1"/>
          </p:cNvSpPr>
          <p:nvPr>
            <p:ph idx="1"/>
          </p:nvPr>
        </p:nvSpPr>
        <p:spPr>
          <a:xfrm>
            <a:off x="457200" y="1484784"/>
            <a:ext cx="8229600" cy="4970024"/>
          </a:xfrm>
        </p:spPr>
        <p:txBody>
          <a:bodyPr>
            <a:normAutofit fontScale="77500" lnSpcReduction="20000"/>
          </a:bodyPr>
          <a:lstStyle/>
          <a:p>
            <a:r>
              <a:rPr lang="sl-SI" dirty="0"/>
              <a:t>Po dogajanju prvih treh minut v katerih so nastajali delci in se zvarili prvi elementi, se je vesolje ustalilo in prešlo v precej mirnejše obdobje. Obstajalo je že več kot četrt milijona let. Sestavine vesolja so ostajale enake, le vedno bolj so se </a:t>
            </a:r>
            <a:r>
              <a:rPr lang="sl-SI" dirty="0" smtClean="0"/>
              <a:t>redčile</a:t>
            </a:r>
            <a:r>
              <a:rPr lang="sl-SI" dirty="0"/>
              <a:t>, ker se je vesolje razširjalo</a:t>
            </a:r>
            <a:r>
              <a:rPr lang="sl-SI" dirty="0" smtClean="0"/>
              <a:t>.</a:t>
            </a:r>
          </a:p>
          <a:p>
            <a:endParaRPr lang="sl-SI" dirty="0" smtClean="0"/>
          </a:p>
          <a:p>
            <a:r>
              <a:rPr lang="sl-SI" dirty="0"/>
              <a:t>Glavna sestavina je bilo sevanje, ki se je neprestano zaletavalo v delce snovi, da je nastajala neprepustna svetleča megla. Nekega dne pa se je megla nenadoma razvlekla. Odmevi tega hipnega dogodka ostajajo v obliki toplotnega sevanja ozadja, ki napolnjuje vesolje.</a:t>
            </a:r>
            <a:endParaRPr lang="sl-SI" dirty="0"/>
          </a:p>
        </p:txBody>
      </p:sp>
    </p:spTree>
    <p:extLst>
      <p:ext uri="{BB962C8B-B14F-4D97-AF65-F5344CB8AC3E}">
        <p14:creationId xmlns:p14="http://schemas.microsoft.com/office/powerpoint/2010/main" val="2926648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52"/>
            <a:ext cx="2990106" cy="199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64448"/>
            <a:ext cx="1905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r"/>
            <a:r>
              <a:rPr lang="sl-SI" dirty="0">
                <a:effectLst/>
              </a:rPr>
              <a:t>Rojstvo rimske </a:t>
            </a:r>
            <a:r>
              <a:rPr lang="sl-SI" dirty="0" smtClean="0">
                <a:effectLst/>
              </a:rPr>
              <a:t>ceste</a:t>
            </a:r>
            <a:endParaRPr lang="sl-SI" dirty="0"/>
          </a:p>
        </p:txBody>
      </p:sp>
      <p:sp>
        <p:nvSpPr>
          <p:cNvPr id="3" name="Content Placeholder 2"/>
          <p:cNvSpPr>
            <a:spLocks noGrp="1"/>
          </p:cNvSpPr>
          <p:nvPr>
            <p:ph idx="1"/>
          </p:nvPr>
        </p:nvSpPr>
        <p:spPr/>
        <p:txBody>
          <a:bodyPr>
            <a:normAutofit fontScale="77500" lnSpcReduction="20000"/>
          </a:bodyPr>
          <a:lstStyle/>
          <a:p>
            <a:r>
              <a:rPr lang="sl-SI" dirty="0"/>
              <a:t>Naša galaksija je nastala ko so se številni topli oblaki plinov zaradi gravitacijskega privlaka prišli skupaj in se zgostili</a:t>
            </a:r>
            <a:r>
              <a:rPr lang="sl-SI" dirty="0" smtClean="0"/>
              <a:t>.</a:t>
            </a:r>
          </a:p>
          <a:p>
            <a:r>
              <a:rPr lang="sl-SI" dirty="0"/>
              <a:t>Zvezde so nastale tam, kjer so se oblaki srečali in zaleteli drug v drugega. V svojih mladih letih je centralni del naše galaksije verjetno zasijala v življenje kot kvazar</a:t>
            </a:r>
            <a:r>
              <a:rPr lang="sl-SI" dirty="0" smtClean="0"/>
              <a:t>.</a:t>
            </a:r>
          </a:p>
          <a:p>
            <a:r>
              <a:rPr lang="sl-SI" dirty="0"/>
              <a:t>Kvazar je majhna sredica zelo majhne aktivne galaksije. V njenem srcu je supermasivna črna luknja, ki požeruško golta plin-tisto česar ne požre pa brizga daleč proč v okolški prostor</a:t>
            </a:r>
            <a:r>
              <a:rPr lang="sl-SI" dirty="0" smtClean="0"/>
              <a:t>.</a:t>
            </a:r>
          </a:p>
          <a:p>
            <a:r>
              <a:rPr lang="sl-SI" dirty="0"/>
              <a:t>Kvazarska doba naše galaksije je trajala le nekaj milijonov let. </a:t>
            </a:r>
            <a:r>
              <a:rPr lang="sl-SI" dirty="0" smtClean="0"/>
              <a:t>Nato </a:t>
            </a:r>
            <a:r>
              <a:rPr lang="sl-SI" dirty="0"/>
              <a:t>je galaksija postala manj aktivna.</a:t>
            </a:r>
            <a:endParaRPr lang="sl-SI" dirty="0"/>
          </a:p>
        </p:txBody>
      </p:sp>
    </p:spTree>
    <p:extLst>
      <p:ext uri="{BB962C8B-B14F-4D97-AF65-F5344CB8AC3E}">
        <p14:creationId xmlns:p14="http://schemas.microsoft.com/office/powerpoint/2010/main" val="160582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690104"/>
          </a:xfrm>
        </p:spPr>
        <p:txBody>
          <a:bodyPr>
            <a:normAutofit/>
          </a:bodyPr>
          <a:lstStyle/>
          <a:p>
            <a:r>
              <a:rPr lang="sl-SI" dirty="0"/>
              <a:t>Še vedno je obstajala možnost, da bi prišlo do izbruha v sredici - črna luknja je tam prežala - toda ko se je plin porabljal za nastajanje zvezd, je črna luknja počasi začela stradati. Pred približno 4,6 milijardami let se je v obrobnem delu Rimske ceste začel zgoščevati oblak plinov. </a:t>
            </a:r>
            <a:endParaRPr lang="sl-SI" dirty="0" smtClean="0"/>
          </a:p>
          <a:p>
            <a:r>
              <a:rPr lang="sl-SI" dirty="0"/>
              <a:t>Ko se je krčil se je vrtel vse hitreje in se razpotegoval v disk. V sredini je postajal vse bolj vroč in gost, dokler ni "zagorelo". Tako se je rodil zvezda-naše sonce.</a:t>
            </a:r>
            <a:endParaRPr lang="sl-SI" dirty="0"/>
          </a:p>
        </p:txBody>
      </p:sp>
    </p:spTree>
    <p:extLst>
      <p:ext uri="{BB962C8B-B14F-4D97-AF65-F5344CB8AC3E}">
        <p14:creationId xmlns:p14="http://schemas.microsoft.com/office/powerpoint/2010/main" val="97515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Konec vesolja??</a:t>
            </a:r>
            <a:endParaRPr lang="sl-SI" dirty="0"/>
          </a:p>
        </p:txBody>
      </p:sp>
      <p:sp>
        <p:nvSpPr>
          <p:cNvPr id="3" name="Content Placeholder 2"/>
          <p:cNvSpPr>
            <a:spLocks noGrp="1"/>
          </p:cNvSpPr>
          <p:nvPr>
            <p:ph idx="1"/>
          </p:nvPr>
        </p:nvSpPr>
        <p:spPr/>
        <p:txBody>
          <a:bodyPr>
            <a:normAutofit fontScale="77500" lnSpcReduction="20000"/>
          </a:bodyPr>
          <a:lstStyle/>
          <a:p>
            <a:r>
              <a:rPr lang="sl-SI" dirty="0"/>
              <a:t>Lemaitre je imel nekaj zamisli tudi o koncu, ki naj bi bil podoben koncu ognjemeta. Njegovi kolegi so se z novimi meritvami prepričali, da se vesolje ne bo sesedlo in bo obstajalo vso večnost. Iz antarktike so spustili balone, ki so preučevali kozmično sevanje. Z doslej največjo natančnostjo so registrirali majhna temperaturna nihanja. </a:t>
            </a:r>
            <a:endParaRPr lang="sl-SI" dirty="0" smtClean="0"/>
          </a:p>
          <a:p>
            <a:r>
              <a:rPr lang="sl-SI" dirty="0"/>
              <a:t>Te meritve omogočajo ugotavljanje, do kakšne mere se je sčasoma spremenila ukrivljenost vesolja. Rezultati so bili osupljivi. Vesolje skoraj ni ukrivljeno. Iz tega sledi, da vesolje ne vsebuje niti približno toliko materije, kot so sprva mislili. </a:t>
            </a:r>
            <a:endParaRPr lang="sl-SI" dirty="0" smtClean="0"/>
          </a:p>
          <a:p>
            <a:r>
              <a:rPr lang="sl-SI" u="sng" dirty="0">
                <a:hlinkClick r:id="rId2"/>
              </a:rPr>
              <a:t>http://</a:t>
            </a:r>
            <a:r>
              <a:rPr lang="sl-SI" u="sng" dirty="0" smtClean="0">
                <a:hlinkClick r:id="rId2"/>
              </a:rPr>
              <a:t>www.youtube.com/watch?v=gs-yWMuBNr4&amp;feature=fvwrel</a:t>
            </a:r>
            <a:endParaRPr lang="sl-SI" dirty="0"/>
          </a:p>
          <a:p>
            <a:endParaRPr lang="sl-SI" dirty="0"/>
          </a:p>
        </p:txBody>
      </p:sp>
    </p:spTree>
    <p:extLst>
      <p:ext uri="{BB962C8B-B14F-4D97-AF65-F5344CB8AC3E}">
        <p14:creationId xmlns:p14="http://schemas.microsoft.com/office/powerpoint/2010/main" val="3547786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Viri:</a:t>
            </a:r>
            <a:endParaRPr lang="sl-SI" dirty="0"/>
          </a:p>
        </p:txBody>
      </p:sp>
      <p:sp>
        <p:nvSpPr>
          <p:cNvPr id="3" name="Content Placeholder 2"/>
          <p:cNvSpPr>
            <a:spLocks noGrp="1"/>
          </p:cNvSpPr>
          <p:nvPr>
            <p:ph idx="1"/>
          </p:nvPr>
        </p:nvSpPr>
        <p:spPr/>
        <p:txBody>
          <a:bodyPr>
            <a:normAutofit/>
          </a:bodyPr>
          <a:lstStyle/>
          <a:p>
            <a:r>
              <a:rPr lang="sl-SI" sz="1800" dirty="0">
                <a:hlinkClick r:id="rId2"/>
              </a:rPr>
              <a:t>http://</a:t>
            </a:r>
            <a:r>
              <a:rPr lang="sl-SI" sz="1800" dirty="0" smtClean="0">
                <a:hlinkClick r:id="rId2"/>
              </a:rPr>
              <a:t>sl.wikipedia.org/wiki/Vesolje</a:t>
            </a:r>
            <a:endParaRPr lang="sl-SI" sz="1800" dirty="0" smtClean="0"/>
          </a:p>
          <a:p>
            <a:r>
              <a:rPr lang="en-US" sz="1800" dirty="0" smtClean="0"/>
              <a:t>Steven </a:t>
            </a:r>
            <a:r>
              <a:rPr lang="en-US" sz="1800" dirty="0"/>
              <a:t>W. Hawking, George F.R. Ellis, "The Cosmic Black-Body Radiation and the Existence of Singularities in our Universe," </a:t>
            </a:r>
            <a:r>
              <a:rPr lang="en-US" sz="1800" i="1" dirty="0"/>
              <a:t>Astrophysical Journal,</a:t>
            </a:r>
            <a:r>
              <a:rPr lang="en-US" sz="1800" dirty="0"/>
              <a:t> 152, (1968) </a:t>
            </a:r>
            <a:r>
              <a:rPr lang="sl-SI" sz="1800" dirty="0" smtClean="0"/>
              <a:t>str</a:t>
            </a:r>
            <a:r>
              <a:rPr lang="en-US" sz="1800" dirty="0" smtClean="0"/>
              <a:t>. 25-36</a:t>
            </a:r>
            <a:endParaRPr lang="sl-SI" sz="1800" dirty="0" smtClean="0"/>
          </a:p>
          <a:p>
            <a:r>
              <a:rPr lang="en-US" sz="1800" dirty="0"/>
              <a:t>Mark Eastman, Chuck </a:t>
            </a:r>
            <a:r>
              <a:rPr lang="en-US" sz="1800" dirty="0" err="1"/>
              <a:t>Missler</a:t>
            </a:r>
            <a:r>
              <a:rPr lang="en-US" sz="1800" dirty="0"/>
              <a:t>, </a:t>
            </a:r>
            <a:r>
              <a:rPr lang="en-US" sz="1800" i="1" dirty="0"/>
              <a:t>The Creator: Beyond Time and Space,</a:t>
            </a:r>
            <a:r>
              <a:rPr lang="en-US" sz="1800" dirty="0"/>
              <a:t> (1996) </a:t>
            </a:r>
            <a:r>
              <a:rPr lang="sl-SI" sz="1800" dirty="0" smtClean="0"/>
              <a:t>str</a:t>
            </a:r>
            <a:r>
              <a:rPr lang="en-US" sz="1800" dirty="0" smtClean="0"/>
              <a:t>. </a:t>
            </a:r>
            <a:r>
              <a:rPr lang="en-US" sz="1800" dirty="0"/>
              <a:t>11</a:t>
            </a:r>
            <a:r>
              <a:rPr lang="en-US" sz="1800" dirty="0" smtClean="0"/>
              <a:t>.</a:t>
            </a:r>
            <a:endParaRPr lang="sl-SI" sz="1800" dirty="0" smtClean="0"/>
          </a:p>
          <a:p>
            <a:r>
              <a:rPr lang="sl-SI" sz="1800" dirty="0" smtClean="0"/>
              <a:t>http</a:t>
            </a:r>
            <a:r>
              <a:rPr lang="sl-SI" sz="1800" dirty="0"/>
              <a:t>://www.kvarkadabra.net/article.php/Duhovnik-ki-je-iznael-veliki-pok</a:t>
            </a:r>
          </a:p>
        </p:txBody>
      </p:sp>
    </p:spTree>
    <p:extLst>
      <p:ext uri="{BB962C8B-B14F-4D97-AF65-F5344CB8AC3E}">
        <p14:creationId xmlns:p14="http://schemas.microsoft.com/office/powerpoint/2010/main" val="378302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a:p>
        </p:txBody>
      </p:sp>
      <p:pic>
        <p:nvPicPr>
          <p:cNvPr id="2050" name="Picture 2" descr="C:\Users\Samo\Desktop\samo\fax\4.letnik\Astronomija s satelitsko geodezijo\seminarska\Nastanek vesolja\the_big_bang_theory-sh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5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The Big Bang theory!</a:t>
            </a:r>
            <a:endParaRPr lang="sl-SI" dirty="0"/>
          </a:p>
        </p:txBody>
      </p:sp>
      <p:sp>
        <p:nvSpPr>
          <p:cNvPr id="3" name="Content Placeholder 2"/>
          <p:cNvSpPr>
            <a:spLocks noGrp="1"/>
          </p:cNvSpPr>
          <p:nvPr>
            <p:ph idx="1"/>
          </p:nvPr>
        </p:nvSpPr>
        <p:spPr/>
        <p:txBody>
          <a:bodyPr/>
          <a:lstStyle/>
          <a:p>
            <a:r>
              <a:rPr lang="sl-SI" dirty="0"/>
              <a:t>O tem, kako je nastalo vesolje je skozi zgodovino obstajalo več različnih teorij. Najbolj razširjena je teorija o velikem </a:t>
            </a:r>
            <a:r>
              <a:rPr lang="sl-SI" dirty="0" smtClean="0"/>
              <a:t>poku </a:t>
            </a:r>
            <a:r>
              <a:rPr lang="sl-SI" dirty="0"/>
              <a:t>(ang. Big Bang theory</a:t>
            </a:r>
            <a:r>
              <a:rPr lang="sl-SI" dirty="0" smtClean="0"/>
              <a:t>)</a:t>
            </a:r>
          </a:p>
          <a:p>
            <a:r>
              <a:rPr lang="sl-SI" dirty="0"/>
              <a:t>Teorija se v veliki meri povezuje z Hubblovim zakonom, ki govori o oddaljevanju galaksij ena od druge. </a:t>
            </a:r>
            <a:endParaRPr lang="sl-SI" dirty="0" smtClean="0"/>
          </a:p>
          <a:p>
            <a:r>
              <a:rPr lang="sl-SI" dirty="0"/>
              <a:t>Oče ideje o prapoku je belgijski duhovnik in astronom Lemaitre. </a:t>
            </a:r>
          </a:p>
          <a:p>
            <a:endParaRPr lang="sl-SI" dirty="0"/>
          </a:p>
        </p:txBody>
      </p:sp>
    </p:spTree>
    <p:extLst>
      <p:ext uri="{BB962C8B-B14F-4D97-AF65-F5344CB8AC3E}">
        <p14:creationId xmlns:p14="http://schemas.microsoft.com/office/powerpoint/2010/main" val="151320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200" dirty="0" smtClean="0"/>
              <a:t>Podporni dokazi teoriji velikega poka</a:t>
            </a:r>
            <a:endParaRPr lang="sl-SI" sz="3200" dirty="0"/>
          </a:p>
        </p:txBody>
      </p:sp>
      <p:sp>
        <p:nvSpPr>
          <p:cNvPr id="3" name="Content Placeholder 2"/>
          <p:cNvSpPr>
            <a:spLocks noGrp="1"/>
          </p:cNvSpPr>
          <p:nvPr>
            <p:ph idx="1"/>
          </p:nvPr>
        </p:nvSpPr>
        <p:spPr/>
        <p:txBody>
          <a:bodyPr>
            <a:normAutofit fontScale="77500" lnSpcReduction="20000"/>
          </a:bodyPr>
          <a:lstStyle/>
          <a:p>
            <a:r>
              <a:rPr lang="sl-SI" dirty="0" smtClean="0"/>
              <a:t>Znanstveniki so prepričani, da je vesolje imelo začetek.</a:t>
            </a:r>
          </a:p>
          <a:p>
            <a:r>
              <a:rPr lang="sl-SI" dirty="0"/>
              <a:t>Po Hubblovem zakonu (Edwin Hubble (1889-1953</a:t>
            </a:r>
            <a:r>
              <a:rPr lang="sl-SI" dirty="0" smtClean="0"/>
              <a:t>)) se galaksije oddaljujejo druga od druge s hitrostjo, ki je proporcionalna z oddaljenostjo med njimi. – Podpre teorijo razširjanja vesolje iz nekoč majhne celote.</a:t>
            </a:r>
          </a:p>
          <a:p>
            <a:r>
              <a:rPr lang="sl-SI" dirty="0" smtClean="0"/>
              <a:t>Če je bilo vesolje na začetku res tako izjemno vroče, je možno zaslediti ostanke tega toplotnega sevanja. Ameriška radio-astronoma </a:t>
            </a:r>
            <a:r>
              <a:rPr lang="en-US" dirty="0" smtClean="0"/>
              <a:t>Arno </a:t>
            </a:r>
            <a:r>
              <a:rPr lang="en-US" dirty="0"/>
              <a:t>Penzias </a:t>
            </a:r>
            <a:r>
              <a:rPr lang="sl-SI" dirty="0" smtClean="0"/>
              <a:t>in</a:t>
            </a:r>
            <a:r>
              <a:rPr lang="en-US" dirty="0" smtClean="0"/>
              <a:t> </a:t>
            </a:r>
            <a:r>
              <a:rPr lang="en-US" dirty="0"/>
              <a:t>Robert </a:t>
            </a:r>
            <a:r>
              <a:rPr lang="en-US" dirty="0" smtClean="0"/>
              <a:t>Wilson</a:t>
            </a:r>
            <a:r>
              <a:rPr lang="sl-SI" dirty="0" smtClean="0"/>
              <a:t> sta po pomoti odkrila to mikrovalovno kozmično sevanje. (kot šum na njunem mikrovalovnem radijskem sprejemniku).</a:t>
            </a:r>
          </a:p>
          <a:p>
            <a:r>
              <a:rPr lang="sl-SI" dirty="0" smtClean="0"/>
              <a:t>Velike količine Helija in Vodika v vesolju naj bi podpirale model velikega poka</a:t>
            </a:r>
            <a:endParaRPr lang="sl-SI" dirty="0"/>
          </a:p>
        </p:txBody>
      </p:sp>
    </p:spTree>
    <p:extLst>
      <p:ext uri="{BB962C8B-B14F-4D97-AF65-F5344CB8AC3E}">
        <p14:creationId xmlns:p14="http://schemas.microsoft.com/office/powerpoint/2010/main" val="968523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Začetek</a:t>
            </a:r>
            <a:endParaRPr lang="sl-SI" dirty="0"/>
          </a:p>
        </p:txBody>
      </p:sp>
      <p:sp>
        <p:nvSpPr>
          <p:cNvPr id="3" name="Content Placeholder 2"/>
          <p:cNvSpPr>
            <a:spLocks noGrp="1"/>
          </p:cNvSpPr>
          <p:nvPr>
            <p:ph idx="1"/>
          </p:nvPr>
        </p:nvSpPr>
        <p:spPr/>
        <p:txBody>
          <a:bodyPr>
            <a:normAutofit lnSpcReduction="10000"/>
          </a:bodyPr>
          <a:lstStyle/>
          <a:p>
            <a:endParaRPr lang="sl-SI" sz="2400" dirty="0" smtClean="0"/>
          </a:p>
          <a:p>
            <a:endParaRPr lang="sl-SI" sz="2400" dirty="0" smtClean="0"/>
          </a:p>
          <a:p>
            <a:r>
              <a:rPr lang="sl-SI" sz="2400" dirty="0" smtClean="0"/>
              <a:t>Iz </a:t>
            </a:r>
            <a:r>
              <a:rPr lang="sl-SI" sz="2400" dirty="0"/>
              <a:t>nič se je pojavila drobcena pega bleščeče svetlobe. Znotraj te ognjene krogle je bil ves prostor. Z rojstvom prostora se je pojavil čas. </a:t>
            </a:r>
            <a:r>
              <a:rPr lang="sl-SI" sz="2400" dirty="0" smtClean="0"/>
              <a:t>(pred 13 -14 miljardami let)</a:t>
            </a:r>
          </a:p>
          <a:p>
            <a:r>
              <a:rPr lang="sl-SI" sz="2400" dirty="0"/>
              <a:t>Znotraj ognjene krogle je bila energija tako zgoščena, da je začela spontano nastajati snov</a:t>
            </a:r>
            <a:r>
              <a:rPr lang="sl-SI" sz="2400" dirty="0" smtClean="0"/>
              <a:t>.</a:t>
            </a:r>
          </a:p>
          <a:p>
            <a:r>
              <a:rPr lang="sl-SI" sz="2400" dirty="0"/>
              <a:t>V prvi bilijoninki, bilijoninke, bilijoninke sekunde,je vesolje postalo sto milijonkrat večje, medtem ko je njegova temperatura padla od skoraj neskončne vrednosti na sto bilijonov, bilijonov stopinj.</a:t>
            </a:r>
            <a:endParaRPr lang="sl-SI" sz="2400" dirty="0"/>
          </a:p>
        </p:txBody>
      </p:sp>
      <p:pic>
        <p:nvPicPr>
          <p:cNvPr id="3074" name="Picture 2" descr="C:\Users\Samo\Desktop\samo\fax\4.letnik\Astronomija s satelitsko geodezijo\seminarska\Nastanek vesolja\Big Bang The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6632"/>
            <a:ext cx="2952328" cy="236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98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74080"/>
          </a:xfrm>
        </p:spPr>
        <p:txBody>
          <a:bodyPr>
            <a:normAutofit fontScale="85000" lnSpcReduction="20000"/>
          </a:bodyPr>
          <a:lstStyle/>
          <a:p>
            <a:r>
              <a:rPr lang="sl-SI" dirty="0"/>
              <a:t>Na začetku je bilo vesolje nepredstavljivo vroče in do vrha napolnjeno z intenzivnim visokoenergijskim sevanjem</a:t>
            </a:r>
            <a:r>
              <a:rPr lang="sl-SI" dirty="0" smtClean="0"/>
              <a:t>.</a:t>
            </a:r>
          </a:p>
          <a:p>
            <a:r>
              <a:rPr lang="sl-SI" dirty="0" smtClean="0"/>
              <a:t>E=mc</a:t>
            </a:r>
            <a:r>
              <a:rPr lang="sl-SI" baseline="30000" dirty="0" smtClean="0"/>
              <a:t>2</a:t>
            </a:r>
            <a:r>
              <a:rPr lang="sl-SI" dirty="0" smtClean="0"/>
              <a:t> (masa </a:t>
            </a:r>
            <a:r>
              <a:rPr lang="sl-SI" dirty="0"/>
              <a:t>se lahko pretvori v energijo in obratno. V zgodnjem vesolju je bila energija sevanja tako močna, da se je le-to spontano pretvarjalo v "kepe" snovi. Ta snov se je pojavljala v obliki delcev, kakršen je elektron in njegov antidelec, kakršen je pozitron</a:t>
            </a:r>
            <a:r>
              <a:rPr lang="sl-SI" dirty="0" smtClean="0"/>
              <a:t>.</a:t>
            </a:r>
          </a:p>
          <a:p>
            <a:r>
              <a:rPr lang="sl-SI" dirty="0"/>
              <a:t>Antisnov ima natanko nasprotne lastnosti kakor snov; če se srečata, se medsebojno uničita. Delci in antidelci so živeli le delček sekunde, nato pa so se medsebojno uničili v izbruhu energije, s katerim so se pretvorili nazaj v sevanje, iz sevanja pa je potem nastalo še več novih parov delec-antidelec.</a:t>
            </a:r>
          </a:p>
          <a:p>
            <a:endParaRPr lang="sl-SI" dirty="0"/>
          </a:p>
        </p:txBody>
      </p:sp>
    </p:spTree>
    <p:extLst>
      <p:ext uri="{BB962C8B-B14F-4D97-AF65-F5344CB8AC3E}">
        <p14:creationId xmlns:p14="http://schemas.microsoft.com/office/powerpoint/2010/main" val="1883673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a:p>
        </p:txBody>
      </p:sp>
      <p:pic>
        <p:nvPicPr>
          <p:cNvPr id="4098" name="Picture 2" descr="C:\Users\Samo\Desktop\samo\fax\4.letnik\Astronomija s satelitsko geodezijo\seminarska\Nastanek vesolja\bigba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6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‘‘Razpihnitev‘‘</a:t>
            </a:r>
            <a:endParaRPr lang="sl-SI" dirty="0"/>
          </a:p>
        </p:txBody>
      </p:sp>
      <p:sp>
        <p:nvSpPr>
          <p:cNvPr id="3" name="Content Placeholder 2"/>
          <p:cNvSpPr>
            <a:spLocks noGrp="1"/>
          </p:cNvSpPr>
          <p:nvPr>
            <p:ph idx="1"/>
          </p:nvPr>
        </p:nvSpPr>
        <p:spPr/>
        <p:txBody>
          <a:bodyPr>
            <a:normAutofit lnSpcReduction="10000"/>
          </a:bodyPr>
          <a:lstStyle/>
          <a:p>
            <a:r>
              <a:rPr lang="sl-SI" dirty="0"/>
              <a:t>V trenutku se </a:t>
            </a:r>
            <a:r>
              <a:rPr lang="sl-SI" dirty="0" smtClean="0"/>
              <a:t>je vesolje </a:t>
            </a:r>
            <a:r>
              <a:rPr lang="sl-SI" dirty="0"/>
              <a:t>povečalo za sto bilijon bilijon bilijon bilijon-krat. Njegova prej peklensko visoka temperatura je padla skoraj na nič. Temu izjemnemu povečanju vesolja pravimo "kozmična inflacija</a:t>
            </a:r>
            <a:r>
              <a:rPr lang="sl-SI" dirty="0" smtClean="0"/>
              <a:t>".</a:t>
            </a:r>
          </a:p>
          <a:p>
            <a:r>
              <a:rPr lang="sl-SI" dirty="0"/>
              <a:t>Prav tako hitro, kot se je začela, se je inflacija tudi končala. Nato se je temperatura spet dvignila in pojavili so se delci snovi in antisnovi.</a:t>
            </a:r>
            <a:endParaRPr lang="sl-SI" dirty="0"/>
          </a:p>
        </p:txBody>
      </p:sp>
    </p:spTree>
    <p:extLst>
      <p:ext uri="{BB962C8B-B14F-4D97-AF65-F5344CB8AC3E}">
        <p14:creationId xmlns:p14="http://schemas.microsoft.com/office/powerpoint/2010/main" val="186798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69792"/>
            <a:ext cx="7488832" cy="510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l-SI" dirty="0">
                <a:effectLst/>
              </a:rPr>
              <a:t>Nastanek </a:t>
            </a:r>
            <a:r>
              <a:rPr lang="sl-SI" dirty="0" smtClean="0">
                <a:effectLst/>
              </a:rPr>
              <a:t>snovi – stuff:D</a:t>
            </a:r>
            <a:r>
              <a:rPr lang="sl-SI" dirty="0">
                <a:effectLst/>
              </a:rPr>
              <a:t/>
            </a:r>
            <a:br>
              <a:rPr lang="sl-SI" dirty="0">
                <a:effectLst/>
              </a:rPr>
            </a:br>
            <a:endParaRPr lang="sl-SI" dirty="0"/>
          </a:p>
        </p:txBody>
      </p:sp>
      <p:sp>
        <p:nvSpPr>
          <p:cNvPr id="3" name="Content Placeholder 2"/>
          <p:cNvSpPr>
            <a:spLocks noGrp="1"/>
          </p:cNvSpPr>
          <p:nvPr>
            <p:ph idx="1"/>
          </p:nvPr>
        </p:nvSpPr>
        <p:spPr>
          <a:xfrm>
            <a:off x="457200" y="1556792"/>
            <a:ext cx="8229600" cy="4898016"/>
          </a:xfrm>
        </p:spPr>
        <p:txBody>
          <a:bodyPr>
            <a:normAutofit fontScale="85000" lnSpcReduction="10000"/>
          </a:bodyPr>
          <a:lstStyle/>
          <a:p>
            <a:r>
              <a:rPr lang="sl-SI" dirty="0"/>
              <a:t>Ko je vesolje vstopilo v naslednjo fazo svojega življenja, je postalo pravo bojno polje. Različne gruče subatomskih delcev so se med seboj borile za prevlado, poleg tega je tekel nenehen boj med snovjo in antisnovjo</a:t>
            </a:r>
            <a:r>
              <a:rPr lang="sl-SI" dirty="0" smtClean="0"/>
              <a:t>.</a:t>
            </a:r>
          </a:p>
          <a:p>
            <a:endParaRPr lang="sl-SI" dirty="0" smtClean="0"/>
          </a:p>
          <a:p>
            <a:r>
              <a:rPr lang="sl-SI" dirty="0"/>
              <a:t>Delci in njihovi antidelci so se neizbežno zaletavali in medsebojno uničevali. Pri teh "pobojih" je nastajalo sevanje, ki je boje še bolj podkurilo, saj je nudilo energijo za nastajanje novih in novih delcev. Toda ko je bilo vesolje staro eno sekundo, je nastopil mir: antisnov je bila premagana in zavladala je snov.</a:t>
            </a:r>
          </a:p>
          <a:p>
            <a:endParaRPr lang="sl-SI" dirty="0"/>
          </a:p>
        </p:txBody>
      </p:sp>
    </p:spTree>
    <p:extLst>
      <p:ext uri="{BB962C8B-B14F-4D97-AF65-F5344CB8AC3E}">
        <p14:creationId xmlns:p14="http://schemas.microsoft.com/office/powerpoint/2010/main" val="1935474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TotalTime>
  <Words>1107</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Verve</vt:lpstr>
      <vt:lpstr>Nastanek vesolja</vt:lpstr>
      <vt:lpstr>PowerPoint Presentation</vt:lpstr>
      <vt:lpstr>The Big Bang theory!</vt:lpstr>
      <vt:lpstr>Podporni dokazi teoriji velikega poka</vt:lpstr>
      <vt:lpstr>Začetek</vt:lpstr>
      <vt:lpstr>PowerPoint Presentation</vt:lpstr>
      <vt:lpstr>PowerPoint Presentation</vt:lpstr>
      <vt:lpstr>‘‘Razpihnitev‘‘</vt:lpstr>
      <vt:lpstr>Nastanek snovi – stuff:D </vt:lpstr>
      <vt:lpstr>Prvi elementi</vt:lpstr>
      <vt:lpstr>Odmevi velikega poka </vt:lpstr>
      <vt:lpstr>Rojstvo rimske ceste</vt:lpstr>
      <vt:lpstr>PowerPoint Presentation</vt:lpstr>
      <vt:lpstr>Konec vesolja??</vt:lpstr>
      <vt:lpstr>Viri: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Samo</dc:creator>
  <cp:lastModifiedBy>Samo</cp:lastModifiedBy>
  <cp:revision>13</cp:revision>
  <dcterms:created xsi:type="dcterms:W3CDTF">2012-05-17T07:51:42Z</dcterms:created>
  <dcterms:modified xsi:type="dcterms:W3CDTF">2012-05-17T09:24:30Z</dcterms:modified>
</cp:coreProperties>
</file>