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59" r:id="rId5"/>
    <p:sldId id="260" r:id="rId6"/>
    <p:sldId id="261" r:id="rId7"/>
    <p:sldId id="263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E4230B6-0BA0-477A-8AA7-B62CAD1519F7}">
          <p14:sldIdLst>
            <p14:sldId id="256"/>
            <p14:sldId id="262"/>
            <p14:sldId id="258"/>
            <p14:sldId id="259"/>
            <p14:sldId id="260"/>
            <p14:sldId id="261"/>
            <p14:sldId id="263"/>
            <p14:sldId id="265"/>
            <p14:sldId id="266"/>
            <p14:sldId id="267"/>
            <p14:sldId id="268"/>
            <p14:sldId id="26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97" autoAdjust="0"/>
    <p:restoredTop sz="94671" autoAdjust="0"/>
  </p:normalViewPr>
  <p:slideViewPr>
    <p:cSldViewPr>
      <p:cViewPr>
        <p:scale>
          <a:sx n="70" d="100"/>
          <a:sy n="70" d="100"/>
        </p:scale>
        <p:origin x="-57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sl.wikipedia.org/wiki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ondering.dk/claus/calendar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81000"/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84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470025"/>
          </a:xfrm>
        </p:spPr>
        <p:txBody>
          <a:bodyPr>
            <a:normAutofit/>
          </a:bodyPr>
          <a:lstStyle/>
          <a:p>
            <a:r>
              <a:rPr lang="sl-SI" sz="8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ea typeface="Adobe Fan Heiti Std B" pitchFamily="34" charset="-128"/>
                <a:cs typeface="Andalus" pitchFamily="18" charset="-78"/>
              </a:rPr>
              <a:t>KOLEDARJI</a:t>
            </a:r>
            <a:endParaRPr lang="sl-SI" sz="8800" b="1" dirty="0">
              <a:solidFill>
                <a:schemeClr val="tx1">
                  <a:lumMod val="95000"/>
                  <a:lumOff val="5000"/>
                </a:schemeClr>
              </a:solidFill>
              <a:latin typeface="Andalus" pitchFamily="18" charset="-78"/>
              <a:ea typeface="Adobe Fan Heiti Std B" pitchFamily="34" charset="-128"/>
              <a:cs typeface="Andalus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1219200"/>
          </a:xfrm>
        </p:spPr>
        <p:txBody>
          <a:bodyPr/>
          <a:lstStyle/>
          <a:p>
            <a:r>
              <a:rPr lang="sl-SI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Erika Brlan, Anže Grčar</a:t>
            </a:r>
            <a:endParaRPr lang="sl-SI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90857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5400" dirty="0" err="1" smtClean="0">
                <a:latin typeface="Adobe Garamond Pro Bold"/>
              </a:rPr>
              <a:t>Gregorjanski</a:t>
            </a:r>
            <a:endParaRPr lang="sl-SI" sz="5400" dirty="0">
              <a:latin typeface="Adobe Garamond Pro Bold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4438755"/>
            <a:ext cx="1905000" cy="2411284"/>
          </a:xfrm>
          <a:prstGeom prst="rect">
            <a:avLst/>
          </a:prstGeom>
        </p:spPr>
      </p:pic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sl-SI" sz="5900" dirty="0" smtClean="0"/>
              <a:t>Začetek 24.11.1582 ( </a:t>
            </a:r>
            <a:r>
              <a:rPr lang="sl-SI" sz="5900" dirty="0"/>
              <a:t>papež Gregor </a:t>
            </a:r>
            <a:r>
              <a:rPr lang="sl-SI" sz="5900" dirty="0" smtClean="0"/>
              <a:t>XIII)</a:t>
            </a:r>
          </a:p>
          <a:p>
            <a:r>
              <a:rPr lang="sl-SI" sz="5900" dirty="0" smtClean="0"/>
              <a:t>koledarsko </a:t>
            </a:r>
            <a:r>
              <a:rPr lang="sl-SI" sz="5900" dirty="0"/>
              <a:t>leto </a:t>
            </a:r>
            <a:r>
              <a:rPr lang="sl-SI" sz="5900" dirty="0" smtClean="0"/>
              <a:t>zaostaja </a:t>
            </a:r>
            <a:r>
              <a:rPr lang="sl-SI" sz="5900" dirty="0"/>
              <a:t>za sončnim </a:t>
            </a:r>
            <a:r>
              <a:rPr lang="sl-SI" sz="5900" dirty="0" smtClean="0"/>
              <a:t>letom</a:t>
            </a:r>
          </a:p>
          <a:p>
            <a:r>
              <a:rPr lang="sl-SI" sz="5900" dirty="0" smtClean="0"/>
              <a:t> L. 1582 črta </a:t>
            </a:r>
            <a:r>
              <a:rPr lang="sl-SI" sz="5900" dirty="0"/>
              <a:t>deset dni iz koledarja (</a:t>
            </a:r>
            <a:r>
              <a:rPr lang="sl-SI" sz="5900" dirty="0" smtClean="0"/>
              <a:t>4.10. sledi 15.10.)</a:t>
            </a:r>
          </a:p>
          <a:p>
            <a:r>
              <a:rPr lang="sl-SI" sz="5900" dirty="0" smtClean="0"/>
              <a:t> </a:t>
            </a:r>
            <a:r>
              <a:rPr lang="sl-SI" sz="5900" dirty="0" err="1" smtClean="0"/>
              <a:t>Gregorjansko</a:t>
            </a:r>
            <a:r>
              <a:rPr lang="sl-SI" sz="5900" dirty="0" smtClean="0"/>
              <a:t> leto </a:t>
            </a:r>
            <a:r>
              <a:rPr lang="sl-SI" sz="5900" dirty="0"/>
              <a:t>= 365,2425 </a:t>
            </a:r>
            <a:r>
              <a:rPr lang="sl-SI" sz="5900" dirty="0" smtClean="0"/>
              <a:t>dni</a:t>
            </a:r>
          </a:p>
          <a:p>
            <a:pPr marL="2743200" lvl="6" indent="0">
              <a:buNone/>
            </a:pPr>
            <a:r>
              <a:rPr lang="sl-SI" sz="6700" dirty="0" smtClean="0"/>
              <a:t>       </a:t>
            </a:r>
            <a:r>
              <a:rPr lang="sl-SI" sz="5900" dirty="0"/>
              <a:t>= </a:t>
            </a:r>
            <a:r>
              <a:rPr lang="sl-SI" sz="5900" dirty="0" smtClean="0"/>
              <a:t>360dni </a:t>
            </a:r>
            <a:r>
              <a:rPr lang="sl-SI" sz="5900" dirty="0"/>
              <a:t>5h 48min </a:t>
            </a:r>
            <a:r>
              <a:rPr lang="sl-SI" sz="5900" dirty="0" smtClean="0"/>
              <a:t>20s</a:t>
            </a:r>
            <a:endParaRPr lang="sl-SI" sz="5900" dirty="0"/>
          </a:p>
          <a:p>
            <a:r>
              <a:rPr lang="sl-SI" sz="5900" dirty="0"/>
              <a:t>To nanese 1 dan razlike po 3320 </a:t>
            </a:r>
            <a:r>
              <a:rPr lang="sl-SI" sz="5900" dirty="0" smtClean="0"/>
              <a:t>letih</a:t>
            </a:r>
          </a:p>
          <a:p>
            <a:r>
              <a:rPr lang="sl-SI" sz="5900" dirty="0" smtClean="0"/>
              <a:t>Vsako </a:t>
            </a:r>
            <a:r>
              <a:rPr lang="sl-SI" sz="5900" dirty="0"/>
              <a:t>4. </a:t>
            </a:r>
            <a:r>
              <a:rPr lang="sl-SI" sz="5900" dirty="0" smtClean="0"/>
              <a:t>leto </a:t>
            </a:r>
            <a:r>
              <a:rPr lang="sl-SI" sz="5900" dirty="0"/>
              <a:t>je </a:t>
            </a:r>
            <a:r>
              <a:rPr lang="sl-SI" sz="5900" dirty="0" smtClean="0"/>
              <a:t>prestopno, v 400 letih jih ima 97</a:t>
            </a:r>
            <a:endParaRPr lang="sl-SI" sz="5900" dirty="0"/>
          </a:p>
          <a:p>
            <a:r>
              <a:rPr lang="sl-SI" sz="5900" dirty="0" smtClean="0"/>
              <a:t>Leto deljivo </a:t>
            </a:r>
            <a:r>
              <a:rPr lang="sl-SI" sz="5900" dirty="0"/>
              <a:t>s </a:t>
            </a:r>
            <a:r>
              <a:rPr lang="sl-SI" sz="5900" dirty="0" smtClean="0"/>
              <a:t>100 =&gt; ni prestopno</a:t>
            </a:r>
          </a:p>
          <a:p>
            <a:r>
              <a:rPr lang="sl-SI" sz="5900" dirty="0" smtClean="0"/>
              <a:t>Leto </a:t>
            </a:r>
            <a:r>
              <a:rPr lang="sl-SI" sz="5900" dirty="0"/>
              <a:t>deljivo s </a:t>
            </a:r>
            <a:r>
              <a:rPr lang="sl-SI" sz="5900" dirty="0" smtClean="0"/>
              <a:t>400 =&gt; je prestopno</a:t>
            </a:r>
            <a:endParaRPr lang="sl-SI" sz="5900" dirty="0"/>
          </a:p>
          <a:p>
            <a:endParaRPr lang="sl-SI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5786" y="0"/>
            <a:ext cx="2248214" cy="590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 </a:t>
            </a:r>
            <a:br>
              <a:rPr lang="sl-SI" dirty="0" smtClean="0"/>
            </a:b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r>
              <a:rPr lang="sl-SI" dirty="0" err="1"/>
              <a:t>Rimokatoliška</a:t>
            </a:r>
            <a:r>
              <a:rPr lang="sl-SI" dirty="0"/>
              <a:t> cerkev uporabljala 29. </a:t>
            </a:r>
            <a:r>
              <a:rPr lang="sl-SI" dirty="0" smtClean="0"/>
              <a:t>februar </a:t>
            </a:r>
            <a:r>
              <a:rPr lang="sl-SI" dirty="0"/>
              <a:t>kot prestopni </a:t>
            </a:r>
            <a:r>
              <a:rPr lang="sl-SI" dirty="0" smtClean="0"/>
              <a:t>dan</a:t>
            </a:r>
            <a:endParaRPr lang="sl-SI" dirty="0"/>
          </a:p>
          <a:p>
            <a:r>
              <a:rPr lang="sl-SI" dirty="0"/>
              <a:t>Razlika med njima </a:t>
            </a:r>
            <a:r>
              <a:rPr lang="sl-SI" dirty="0" smtClean="0"/>
              <a:t>je:</a:t>
            </a:r>
          </a:p>
          <a:p>
            <a:pPr>
              <a:buFont typeface="Wingdings" pitchFamily="2" charset="2"/>
              <a:buChar char="Ø"/>
            </a:pPr>
            <a:r>
              <a:rPr lang="sl-SI" dirty="0" smtClean="0"/>
              <a:t> </a:t>
            </a:r>
            <a:r>
              <a:rPr lang="sl-SI" dirty="0"/>
              <a:t>kako je definirano tropsko leto </a:t>
            </a:r>
            <a:endParaRPr lang="sl-SI" dirty="0" smtClean="0"/>
          </a:p>
          <a:p>
            <a:pPr marL="0" indent="0">
              <a:buNone/>
            </a:pPr>
            <a:r>
              <a:rPr lang="sl-SI" sz="2800" dirty="0" smtClean="0"/>
              <a:t>(Julijanski =365,25, </a:t>
            </a:r>
            <a:r>
              <a:rPr lang="sl-SI" sz="2800" dirty="0" err="1" smtClean="0"/>
              <a:t>Gregorjanski</a:t>
            </a:r>
            <a:r>
              <a:rPr lang="sl-SI" sz="2800" dirty="0" smtClean="0"/>
              <a:t> = 365,2425 dni)</a:t>
            </a:r>
          </a:p>
          <a:p>
            <a:pPr>
              <a:buFont typeface="Wingdings" pitchFamily="2" charset="2"/>
              <a:buChar char="Ø"/>
            </a:pPr>
            <a:r>
              <a:rPr lang="sl-SI" dirty="0"/>
              <a:t> </a:t>
            </a:r>
            <a:r>
              <a:rPr lang="sl-SI" dirty="0" smtClean="0"/>
              <a:t>kdaj </a:t>
            </a:r>
            <a:r>
              <a:rPr lang="sl-SI" dirty="0"/>
              <a:t>je velika </a:t>
            </a:r>
            <a:r>
              <a:rPr lang="sl-SI" dirty="0" smtClean="0"/>
              <a:t>noč</a:t>
            </a:r>
          </a:p>
          <a:p>
            <a:pPr marL="0" indent="0">
              <a:buNone/>
            </a:pPr>
            <a:r>
              <a:rPr lang="sl-SI" dirty="0" smtClean="0"/>
              <a:t> </a:t>
            </a:r>
            <a:r>
              <a:rPr lang="sl-SI" sz="2800" dirty="0"/>
              <a:t>(1. </a:t>
            </a:r>
            <a:r>
              <a:rPr lang="sl-SI" sz="2800" dirty="0" smtClean="0"/>
              <a:t>nedelja </a:t>
            </a:r>
            <a:r>
              <a:rPr lang="sl-SI" sz="2800" dirty="0"/>
              <a:t>po prvi spomladanski polni </a:t>
            </a:r>
            <a:r>
              <a:rPr lang="sl-SI" sz="2800" dirty="0" smtClean="0"/>
              <a:t>luni)</a:t>
            </a:r>
            <a:endParaRPr lang="sl-SI" sz="2800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696943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8860711" cy="6705600"/>
          </a:xfrm>
          <a:prstGeom prst="rect">
            <a:avLst/>
          </a:prstGeom>
          <a:effectLst>
            <a:reflection blurRad="6350" stA="50000" endA="295" endPos="92000" dist="101600" dir="5400000" sy="-100000" algn="bl" rotWithShape="0"/>
            <a:softEdge rad="635000"/>
          </a:effectLst>
          <a:scene3d>
            <a:camera prst="obliqueBottomRight"/>
            <a:lightRig rig="threePt" dir="t"/>
          </a:scene3d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Viri 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err="1" smtClean="0"/>
              <a:t>Tøndering</a:t>
            </a:r>
            <a:r>
              <a:rPr lang="sl-SI" dirty="0" smtClean="0"/>
              <a:t> </a:t>
            </a:r>
            <a:r>
              <a:rPr lang="sl-SI" dirty="0" err="1" smtClean="0"/>
              <a:t>Claus</a:t>
            </a:r>
            <a:r>
              <a:rPr lang="sl-SI" dirty="0" smtClean="0"/>
              <a:t> :</a:t>
            </a:r>
            <a:r>
              <a:rPr lang="en-US" dirty="0" smtClean="0"/>
              <a:t>Frequently </a:t>
            </a:r>
            <a:r>
              <a:rPr lang="en-US" dirty="0"/>
              <a:t>Asked Questions </a:t>
            </a:r>
            <a:r>
              <a:rPr lang="en-US" dirty="0" smtClean="0"/>
              <a:t>about Calendars</a:t>
            </a:r>
            <a:r>
              <a:rPr lang="sl-SI" dirty="0" smtClean="0"/>
              <a:t>, </a:t>
            </a:r>
            <a:r>
              <a:rPr lang="sl-SI" dirty="0" err="1" smtClean="0"/>
              <a:t>Version</a:t>
            </a:r>
            <a:r>
              <a:rPr lang="sl-SI" dirty="0" smtClean="0"/>
              <a:t> 2.0</a:t>
            </a:r>
          </a:p>
          <a:p>
            <a:r>
              <a:rPr lang="sl-SI" dirty="0">
                <a:hlinkClick r:id="rId3"/>
              </a:rPr>
              <a:t>http://</a:t>
            </a:r>
            <a:r>
              <a:rPr lang="sl-SI" dirty="0" smtClean="0">
                <a:hlinkClick r:id="rId3"/>
              </a:rPr>
              <a:t>sl.wikipedia.org/wiki</a:t>
            </a:r>
            <a:endParaRPr lang="sl-SI" dirty="0"/>
          </a:p>
          <a:p>
            <a:r>
              <a:rPr lang="sl-SI" dirty="0" smtClean="0">
                <a:hlinkClick r:id="rId4"/>
              </a:rPr>
              <a:t>http</a:t>
            </a:r>
            <a:r>
              <a:rPr lang="sl-SI" dirty="0">
                <a:hlinkClick r:id="rId4"/>
              </a:rPr>
              <a:t>://www.tondering.dk/claus/calendar.html</a:t>
            </a:r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09760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l-SI" b="1" dirty="0" smtClean="0"/>
              <a:t>Tropsko leto </a:t>
            </a:r>
            <a:r>
              <a:rPr lang="sl-SI" dirty="0" smtClean="0"/>
              <a:t>– 365,24219 srednjih sončevih dni</a:t>
            </a:r>
          </a:p>
          <a:p>
            <a:pPr marL="0" indent="0">
              <a:buNone/>
            </a:pPr>
            <a:r>
              <a:rPr lang="sl-SI" b="1" dirty="0" smtClean="0"/>
              <a:t>Sinodski mesec </a:t>
            </a:r>
            <a:r>
              <a:rPr lang="sl-SI" dirty="0" smtClean="0"/>
              <a:t>– 29,53059 srednjih sončevih dni</a:t>
            </a:r>
          </a:p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b="1" dirty="0" smtClean="0"/>
              <a:t>Lunarni koledar</a:t>
            </a:r>
            <a:r>
              <a:rPr lang="sl-SI" dirty="0" smtClean="0"/>
              <a:t> temelji na gibanju Lune</a:t>
            </a:r>
          </a:p>
          <a:p>
            <a:pPr marL="0" indent="0">
              <a:buNone/>
            </a:pPr>
            <a:r>
              <a:rPr lang="sl-SI" b="1" dirty="0" smtClean="0"/>
              <a:t>Solarni koledar</a:t>
            </a:r>
            <a:r>
              <a:rPr lang="sl-SI" dirty="0" smtClean="0"/>
              <a:t> temelji na gibanju Zemlje okrog Sonca</a:t>
            </a:r>
          </a:p>
          <a:p>
            <a:pPr marL="0" indent="0">
              <a:buNone/>
            </a:pPr>
            <a:r>
              <a:rPr lang="sl-SI" b="1" dirty="0" smtClean="0"/>
              <a:t>Lunisolarni koledar</a:t>
            </a:r>
            <a:r>
              <a:rPr lang="sl-SI" dirty="0" smtClean="0"/>
              <a:t> je kombinacija obeh</a:t>
            </a:r>
            <a:endParaRPr lang="sl-SI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981200"/>
            <a:ext cx="2466975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827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4800" dirty="0" smtClean="0">
                <a:latin typeface="Adobe Garamond Pro Bold" pitchFamily="18" charset="-18"/>
              </a:rPr>
              <a:t>Hebrejski</a:t>
            </a:r>
            <a:endParaRPr lang="sl-SI" sz="4800" dirty="0">
              <a:latin typeface="Adobe Garamond Pro Bold" pitchFamily="18" charset="-1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295400"/>
            <a:ext cx="8229600" cy="4525963"/>
          </a:xfrm>
        </p:spPr>
        <p:txBody>
          <a:bodyPr/>
          <a:lstStyle/>
          <a:p>
            <a:r>
              <a:rPr lang="sl-SI" dirty="0" smtClean="0"/>
              <a:t>Začetek 359 n.š.</a:t>
            </a:r>
          </a:p>
          <a:p>
            <a:r>
              <a:rPr lang="sl-SI" dirty="0" smtClean="0"/>
              <a:t>Lunisolarni koledar</a:t>
            </a:r>
          </a:p>
          <a:p>
            <a:r>
              <a:rPr lang="sl-SI" dirty="0" smtClean="0"/>
              <a:t>19 letni ciklusi z dodajanjem</a:t>
            </a:r>
          </a:p>
          <a:p>
            <a:pPr marL="0" indent="0">
              <a:buNone/>
            </a:pPr>
            <a:r>
              <a:rPr lang="sl-SI" dirty="0"/>
              <a:t> </a:t>
            </a:r>
            <a:r>
              <a:rPr lang="sl-SI" dirty="0" smtClean="0"/>
              <a:t>    trinajstega meseca v letih </a:t>
            </a:r>
          </a:p>
          <a:p>
            <a:pPr marL="0" indent="0">
              <a:buNone/>
            </a:pPr>
            <a:r>
              <a:rPr lang="sl-SI" dirty="0"/>
              <a:t> </a:t>
            </a:r>
            <a:r>
              <a:rPr lang="sl-SI" dirty="0" smtClean="0"/>
              <a:t>    3, 6, 8 ,11, 14 ,17 in 19</a:t>
            </a:r>
            <a:endParaRPr lang="sl-SI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971800"/>
            <a:ext cx="3162300" cy="340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153" y="0"/>
            <a:ext cx="3200847" cy="58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95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5400" dirty="0" smtClean="0">
                <a:latin typeface="Adobe Garamond Pro Bold" pitchFamily="18" charset="-18"/>
              </a:rPr>
              <a:t>Islamski</a:t>
            </a:r>
            <a:endParaRPr lang="sl-SI" sz="5400" dirty="0">
              <a:latin typeface="Adobe Garamond Pro Bold" pitchFamily="18" charset="-1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Lunarni koledar</a:t>
            </a:r>
          </a:p>
          <a:p>
            <a:r>
              <a:rPr lang="sl-SI" dirty="0" smtClean="0"/>
              <a:t>12 mesecev</a:t>
            </a:r>
          </a:p>
          <a:p>
            <a:r>
              <a:rPr lang="sl-SI" dirty="0" smtClean="0"/>
              <a:t>Nemogoče točno napisati koledarja vnaprej</a:t>
            </a:r>
            <a:endParaRPr lang="sl-SI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7943" y="0"/>
            <a:ext cx="3096057" cy="600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76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5400" dirty="0" smtClean="0">
                <a:latin typeface="Adobe Garamond Pro Bold" pitchFamily="18" charset="-18"/>
              </a:rPr>
              <a:t>Majevski</a:t>
            </a:r>
            <a:endParaRPr lang="sl-SI" sz="5400" dirty="0">
              <a:latin typeface="Adobe Garamond Pro Bold" pitchFamily="18" charset="-1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0" y="1981200"/>
            <a:ext cx="8229600" cy="4525963"/>
          </a:xfrm>
        </p:spPr>
        <p:txBody>
          <a:bodyPr/>
          <a:lstStyle/>
          <a:p>
            <a:r>
              <a:rPr lang="sl-SI" dirty="0" smtClean="0"/>
              <a:t>Civilini koledar – HAAB</a:t>
            </a:r>
          </a:p>
          <a:p>
            <a:r>
              <a:rPr lang="sl-SI" dirty="0" smtClean="0"/>
              <a:t>Božanski koledar – TZOLKIN</a:t>
            </a:r>
          </a:p>
          <a:p>
            <a:r>
              <a:rPr lang="sl-SI" dirty="0" smtClean="0"/>
              <a:t>Koledar dolgega štetja - TUN</a:t>
            </a:r>
            <a:endParaRPr lang="sl-SI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962400"/>
            <a:ext cx="3507731" cy="1867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2997" y="0"/>
            <a:ext cx="1991003" cy="600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8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5400" dirty="0" smtClean="0">
                <a:latin typeface="Adobe Garamond Pro Bold" pitchFamily="18" charset="-18"/>
              </a:rPr>
              <a:t>Kitajski</a:t>
            </a:r>
            <a:endParaRPr lang="sl-SI" sz="5400" dirty="0">
              <a:latin typeface="Adobe Garamond Pro Bold" pitchFamily="18" charset="-1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Lunisolarni koledar</a:t>
            </a:r>
          </a:p>
          <a:p>
            <a:r>
              <a:rPr lang="sl-SI" dirty="0" smtClean="0"/>
              <a:t>Navadna leta imajo 12 mesecev, prestopna pa 13</a:t>
            </a:r>
          </a:p>
          <a:p>
            <a:r>
              <a:rPr lang="sl-SI" dirty="0" smtClean="0"/>
              <a:t>Leta se ne štejejo – ponavljanje imen na vsakih 60 let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69569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5400" dirty="0" smtClean="0">
                <a:latin typeface="Adobe Garamond Pro Bold"/>
              </a:rPr>
              <a:t>Krščanski</a:t>
            </a:r>
            <a:endParaRPr lang="sl-SI" sz="5400" dirty="0">
              <a:latin typeface="Adobe Garamond Pro Bold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Solarni koledar</a:t>
            </a:r>
          </a:p>
          <a:p>
            <a:r>
              <a:rPr lang="sl-SI" dirty="0" smtClean="0"/>
              <a:t>Ima 365 ali 366 dni</a:t>
            </a:r>
          </a:p>
          <a:p>
            <a:r>
              <a:rPr lang="sl-SI" dirty="0" smtClean="0"/>
              <a:t>Leto = 12 mesecev, </a:t>
            </a:r>
          </a:p>
          <a:p>
            <a:r>
              <a:rPr lang="sl-SI" dirty="0" smtClean="0"/>
              <a:t>Teden = 7 dni</a:t>
            </a:r>
          </a:p>
          <a:p>
            <a:r>
              <a:rPr lang="sl-SI" dirty="0" smtClean="0"/>
              <a:t>Julijanski in </a:t>
            </a:r>
            <a:r>
              <a:rPr lang="sl-SI" dirty="0" err="1" smtClean="0"/>
              <a:t>Gregorjanski</a:t>
            </a:r>
            <a:r>
              <a:rPr lang="sl-SI" dirty="0" smtClean="0"/>
              <a:t> koledar</a:t>
            </a:r>
          </a:p>
          <a:p>
            <a:pPr marL="0" indent="0">
              <a:buNone/>
            </a:pPr>
            <a:endParaRPr lang="sl-SI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4680" y="4460067"/>
            <a:ext cx="2829320" cy="2391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73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386" y="4343400"/>
            <a:ext cx="2787614" cy="2514600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5400" dirty="0" smtClean="0">
                <a:latin typeface="Adobe Garamond Pro Bold"/>
              </a:rPr>
              <a:t>Julijanski </a:t>
            </a:r>
            <a:endParaRPr lang="sl-SI" sz="5400" dirty="0">
              <a:latin typeface="Adobe Garamond Pro Bold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l-SI" sz="3800" dirty="0" smtClean="0"/>
              <a:t>Začetek</a:t>
            </a:r>
            <a:r>
              <a:rPr lang="sl-SI" sz="3800" b="1" dirty="0" smtClean="0"/>
              <a:t> </a:t>
            </a:r>
            <a:r>
              <a:rPr lang="sl-SI" sz="3800" dirty="0" smtClean="0"/>
              <a:t>46 </a:t>
            </a:r>
            <a:r>
              <a:rPr lang="sl-SI" sz="3800" dirty="0"/>
              <a:t>pr.n.št. </a:t>
            </a:r>
            <a:r>
              <a:rPr lang="sl-SI" sz="3800" dirty="0" smtClean="0"/>
              <a:t>( </a:t>
            </a:r>
            <a:r>
              <a:rPr lang="sl-SI" sz="3800" dirty="0"/>
              <a:t>Gaj Julij Cezar </a:t>
            </a:r>
            <a:r>
              <a:rPr lang="sl-SI" sz="3800" dirty="0" smtClean="0"/>
              <a:t>) </a:t>
            </a:r>
          </a:p>
          <a:p>
            <a:r>
              <a:rPr lang="sl-SI" sz="3800" dirty="0" smtClean="0"/>
              <a:t>Velja od </a:t>
            </a:r>
            <a:r>
              <a:rPr lang="sl-SI" sz="3800" dirty="0"/>
              <a:t>1. </a:t>
            </a:r>
            <a:r>
              <a:rPr lang="sl-SI" sz="3800" dirty="0" smtClean="0"/>
              <a:t>januarja </a:t>
            </a:r>
            <a:r>
              <a:rPr lang="sl-SI" sz="3800" dirty="0"/>
              <a:t>45 pr.n.št</a:t>
            </a:r>
            <a:r>
              <a:rPr lang="sl-SI" sz="3800" dirty="0" smtClean="0"/>
              <a:t>.</a:t>
            </a:r>
            <a:endParaRPr lang="sl-SI" sz="3800" dirty="0"/>
          </a:p>
          <a:p>
            <a:r>
              <a:rPr lang="sl-SI" sz="3800" dirty="0"/>
              <a:t>1 tropsko leto  = 365,25 dni, </a:t>
            </a:r>
            <a:endParaRPr lang="sl-SI" sz="3800" dirty="0" smtClean="0"/>
          </a:p>
          <a:p>
            <a:pPr marL="0" indent="0">
              <a:buNone/>
            </a:pPr>
            <a:r>
              <a:rPr lang="sl-SI" sz="3800" dirty="0"/>
              <a:t> </a:t>
            </a:r>
            <a:r>
              <a:rPr lang="sl-SI" sz="3800" dirty="0" smtClean="0"/>
              <a:t>   </a:t>
            </a:r>
            <a:r>
              <a:rPr lang="sl-SI" sz="3800" dirty="0" smtClean="0"/>
              <a:t>napaka </a:t>
            </a:r>
            <a:r>
              <a:rPr lang="sl-SI" sz="3800" dirty="0" smtClean="0"/>
              <a:t>1 dne </a:t>
            </a:r>
            <a:r>
              <a:rPr lang="sl-SI" sz="3800" dirty="0"/>
              <a:t>v 128 </a:t>
            </a:r>
            <a:r>
              <a:rPr lang="sl-SI" sz="3800" dirty="0" smtClean="0"/>
              <a:t>letih</a:t>
            </a:r>
          </a:p>
          <a:p>
            <a:r>
              <a:rPr lang="sl-SI" sz="3800" dirty="0" smtClean="0"/>
              <a:t>Sledi uvedba prestopnega leta</a:t>
            </a:r>
            <a:endParaRPr lang="sl-SI" sz="3800" dirty="0"/>
          </a:p>
          <a:p>
            <a:r>
              <a:rPr lang="sl-SI" sz="3800" dirty="0" smtClean="0"/>
              <a:t>Spreminjanje pomladnega enakonočja </a:t>
            </a:r>
          </a:p>
          <a:p>
            <a:r>
              <a:rPr lang="sl-SI" sz="3800" dirty="0"/>
              <a:t>T</a:t>
            </a:r>
            <a:r>
              <a:rPr lang="sl-SI" sz="3800" dirty="0" smtClean="0"/>
              <a:t>ežava določitve datuma velike noči</a:t>
            </a:r>
            <a:endParaRPr lang="sl-SI" sz="3800" dirty="0"/>
          </a:p>
          <a:p>
            <a:r>
              <a:rPr lang="sl-SI" sz="3800" dirty="0" smtClean="0"/>
              <a:t>Uporaba  do oktobra 1582</a:t>
            </a:r>
            <a:endParaRPr lang="sl-SI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9208" y="-4935"/>
            <a:ext cx="1914792" cy="590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32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5400" dirty="0">
                <a:latin typeface="Adobe Garamond Pro Bold"/>
              </a:rPr>
              <a:t>Razlaga imen mesecev</a:t>
            </a:r>
          </a:p>
        </p:txBody>
      </p:sp>
      <p:graphicFrame>
        <p:nvGraphicFramePr>
          <p:cNvPr id="10" name="Ograda vsebine 9"/>
          <p:cNvGraphicFramePr>
            <a:graphicFrameLocks noGrp="1"/>
          </p:cNvGraphicFramePr>
          <p:nvPr>
            <p:ph idx="1"/>
          </p:nvPr>
        </p:nvGraphicFramePr>
        <p:xfrm>
          <a:off x="1936750" y="2171541"/>
          <a:ext cx="5270500" cy="3383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2312"/>
                <a:gridCol w="977311"/>
                <a:gridCol w="3150877"/>
              </a:tblGrid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Ianuarius </a:t>
                      </a:r>
                      <a:endParaRPr lang="sl-SI" sz="16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19050" marB="190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januar 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19050" marB="190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Jan, rimski bog vrat in začetka 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19050" marB="19050" anchor="ctr"/>
                </a:tc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Februarius </a:t>
                      </a:r>
                      <a:endParaRPr lang="sl-SI" sz="16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19050" marB="190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februar 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19050" marB="190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Februa, rimski praznik očiščevanja </a:t>
                      </a:r>
                      <a:endParaRPr lang="sl-SI" sz="1600" b="0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19050" marB="19050" anchor="ctr"/>
                </a:tc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Martius </a:t>
                      </a:r>
                      <a:endParaRPr lang="sl-SI" sz="16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19050" marB="190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marec 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19050" marB="190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Mars, rimski bog vojne 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19050" marB="19050" anchor="ctr"/>
                </a:tc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Aprilis </a:t>
                      </a:r>
                      <a:endParaRPr lang="sl-SI" sz="16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19050" marB="190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april 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19050" marB="190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iz lat. aperire, odpreti 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19050" marB="19050" anchor="ctr"/>
                </a:tc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Maius </a:t>
                      </a:r>
                      <a:endParaRPr lang="sl-SI" sz="16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19050" marB="190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maj 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19050" marB="190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Maja, rimska boginja pomladi in rasti 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19050" marB="19050" anchor="ctr"/>
                </a:tc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Iunius </a:t>
                      </a:r>
                      <a:endParaRPr lang="sl-SI" sz="16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19050" marB="190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junij 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19050" marB="190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Junona, rimska boginja zakona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19050" marB="19050" anchor="ctr"/>
                </a:tc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Iulius </a:t>
                      </a:r>
                      <a:endParaRPr lang="sl-SI" sz="16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19050" marB="190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julij 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19050" marB="190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Julij Cezar, rimski državnik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19050" marB="19050" anchor="ctr"/>
                </a:tc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Augustus </a:t>
                      </a:r>
                      <a:endParaRPr lang="sl-SI" sz="16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19050" marB="190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avgust 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19050" marB="190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Avgust, prvi rimski cesar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19050" marB="19050" anchor="ctr"/>
                </a:tc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September </a:t>
                      </a:r>
                      <a:endParaRPr lang="sl-SI" sz="16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19050" marB="190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september 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19050" marB="190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iz lat. septem – sedem 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19050" marB="19050" anchor="ctr"/>
                </a:tc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October </a:t>
                      </a:r>
                      <a:endParaRPr lang="sl-SI" sz="16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19050" marB="190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oktober 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19050" marB="190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iz lat. octo – osem 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19050" marB="19050" anchor="ctr"/>
                </a:tc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November </a:t>
                      </a:r>
                      <a:endParaRPr lang="sl-SI" sz="16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19050" marB="190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november 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19050" marB="190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iz lat. novem – devet 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19050" marB="19050" anchor="ctr"/>
                </a:tc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December </a:t>
                      </a:r>
                      <a:endParaRPr lang="sl-SI" sz="16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19050" marB="190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>
                          <a:effectLst/>
                        </a:rPr>
                        <a:t>december </a:t>
                      </a:r>
                      <a:endParaRPr lang="sl-SI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19050" marB="1905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u="none" strike="noStrike" dirty="0">
                          <a:effectLst/>
                        </a:rPr>
                        <a:t>iz lat. </a:t>
                      </a:r>
                      <a:r>
                        <a:rPr lang="sl-SI" sz="1600" u="none" strike="noStrike" dirty="0" err="1">
                          <a:effectLst/>
                        </a:rPr>
                        <a:t>decem</a:t>
                      </a:r>
                      <a:r>
                        <a:rPr lang="sl-SI" sz="1600" u="none" strike="noStrike" dirty="0">
                          <a:effectLst/>
                        </a:rPr>
                        <a:t> – deset </a:t>
                      </a:r>
                      <a:endParaRPr lang="sl-SI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19050" marB="1905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035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374</TotalTime>
  <Words>423</Words>
  <Application>Microsoft Office PowerPoint</Application>
  <PresentationFormat>On-screen Show (4:3)</PresentationFormat>
  <Paragraphs>101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KOLEDARJI</vt:lpstr>
      <vt:lpstr>PowerPoint Presentation</vt:lpstr>
      <vt:lpstr>Hebrejski</vt:lpstr>
      <vt:lpstr>Islamski</vt:lpstr>
      <vt:lpstr>Majevski</vt:lpstr>
      <vt:lpstr>Kitajski</vt:lpstr>
      <vt:lpstr>Krščanski</vt:lpstr>
      <vt:lpstr>Julijanski </vt:lpstr>
      <vt:lpstr>Razlaga imen mesecev</vt:lpstr>
      <vt:lpstr>Gregorjanski</vt:lpstr>
      <vt:lpstr>  </vt:lpstr>
      <vt:lpstr>Viri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KOLEDARJI</dc:title>
  <dc:creator>Anze</dc:creator>
  <cp:lastModifiedBy>gu</cp:lastModifiedBy>
  <cp:revision>30</cp:revision>
  <dcterms:created xsi:type="dcterms:W3CDTF">2006-08-16T00:00:00Z</dcterms:created>
  <dcterms:modified xsi:type="dcterms:W3CDTF">2012-05-14T12:33:40Z</dcterms:modified>
</cp:coreProperties>
</file>